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5"/>
  </p:sldMasterIdLst>
  <p:notesMasterIdLst>
    <p:notesMasterId r:id="rId28"/>
  </p:notesMasterIdLst>
  <p:handoutMasterIdLst>
    <p:handoutMasterId r:id="rId29"/>
  </p:handoutMasterIdLst>
  <p:sldIdLst>
    <p:sldId id="327" r:id="rId6"/>
    <p:sldId id="330" r:id="rId7"/>
    <p:sldId id="338" r:id="rId8"/>
    <p:sldId id="339" r:id="rId9"/>
    <p:sldId id="341" r:id="rId10"/>
    <p:sldId id="342" r:id="rId11"/>
    <p:sldId id="343" r:id="rId12"/>
    <p:sldId id="344" r:id="rId13"/>
    <p:sldId id="345" r:id="rId14"/>
    <p:sldId id="347" r:id="rId15"/>
    <p:sldId id="348" r:id="rId16"/>
    <p:sldId id="350" r:id="rId17"/>
    <p:sldId id="360" r:id="rId18"/>
    <p:sldId id="351" r:id="rId19"/>
    <p:sldId id="352" r:id="rId20"/>
    <p:sldId id="354" r:id="rId21"/>
    <p:sldId id="355" r:id="rId22"/>
    <p:sldId id="356" r:id="rId23"/>
    <p:sldId id="359" r:id="rId24"/>
    <p:sldId id="361" r:id="rId25"/>
    <p:sldId id="337"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0" autoAdjust="0"/>
    <p:restoredTop sz="94733" autoAdjust="0"/>
  </p:normalViewPr>
  <p:slideViewPr>
    <p:cSldViewPr snapToGrid="0" showGuides="1">
      <p:cViewPr varScale="1">
        <p:scale>
          <a:sx n="114" d="100"/>
          <a:sy n="114" d="100"/>
        </p:scale>
        <p:origin x="126" y="228"/>
      </p:cViewPr>
      <p:guideLst>
        <p:guide orient="horz" pos="2137"/>
        <p:guide pos="3931"/>
      </p:guideLst>
    </p:cSldViewPr>
  </p:slideViewPr>
  <p:outlineViewPr>
    <p:cViewPr>
      <p:scale>
        <a:sx n="100" d="100"/>
        <a:sy n="100" d="100"/>
      </p:scale>
      <p:origin x="0" y="-414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4D37D-97F2-475C-A1E2-537E803ECE88}" type="datetimeFigureOut">
              <a:rPr lang="en-US" smtClean="0"/>
              <a:t>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0453-48F6-41C1-944E-EB020FF094E5}" type="datetimeFigureOut">
              <a:rPr lang="fr-FR" smtClean="0"/>
              <a:t>09/02/2024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1</a:t>
            </a:fld>
            <a:endParaRPr lang="fr-FR"/>
          </a:p>
        </p:txBody>
      </p:sp>
    </p:spTree>
    <p:extLst>
      <p:ext uri="{BB962C8B-B14F-4D97-AF65-F5344CB8AC3E}">
        <p14:creationId xmlns:p14="http://schemas.microsoft.com/office/powerpoint/2010/main" val="30036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EDE205E-CD73-4305-88CF-892B440D76AC}" type="slidenum">
              <a:rPr lang="fr-FR" smtClean="0"/>
              <a:t>12</a:t>
            </a:fld>
            <a:endParaRPr lang="fr-FR"/>
          </a:p>
        </p:txBody>
      </p:sp>
    </p:spTree>
    <p:extLst>
      <p:ext uri="{BB962C8B-B14F-4D97-AF65-F5344CB8AC3E}">
        <p14:creationId xmlns:p14="http://schemas.microsoft.com/office/powerpoint/2010/main" val="6071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414967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312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rot="16200000">
            <a:off x="4085573" y="-1343417"/>
            <a:ext cx="4020855" cy="1051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22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005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102074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1942672"/>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10" name="Picture 9" descr="A black and white logo&#10;&#10;Description automatically generated with medium confidence">
            <a:extLst>
              <a:ext uri="{FF2B5EF4-FFF2-40B4-BE49-F238E27FC236}">
                <a16:creationId xmlns:a16="http://schemas.microsoft.com/office/drawing/2014/main" id="{97E740B9-F6F3-4231-9031-B597EEE26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9" y="181926"/>
            <a:ext cx="2181802" cy="459711"/>
          </a:xfrm>
          <a:prstGeom prst="rect">
            <a:avLst/>
          </a:prstGeom>
        </p:spPr>
      </p:pic>
    </p:spTree>
    <p:extLst>
      <p:ext uri="{BB962C8B-B14F-4D97-AF65-F5344CB8AC3E}">
        <p14:creationId xmlns:p14="http://schemas.microsoft.com/office/powerpoint/2010/main" val="148302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2066956"/>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988881"/>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6" name="Picture 5"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9" y="181926"/>
            <a:ext cx="2181802" cy="459711"/>
          </a:xfrm>
          <a:prstGeom prst="rect">
            <a:avLst/>
          </a:prstGeom>
        </p:spPr>
      </p:pic>
    </p:spTree>
    <p:extLst>
      <p:ext uri="{BB962C8B-B14F-4D97-AF65-F5344CB8AC3E}">
        <p14:creationId xmlns:p14="http://schemas.microsoft.com/office/powerpoint/2010/main" val="250178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0" name="Picture 9"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32093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4"/>
            <a:ext cx="12192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415369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Main Title</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Subtext</a:t>
            </a:r>
          </a:p>
        </p:txBody>
      </p:sp>
      <p:pic>
        <p:nvPicPr>
          <p:cNvPr id="7" name="Picture 2">
            <a:extLst>
              <a:ext uri="{FF2B5EF4-FFF2-40B4-BE49-F238E27FC236}">
                <a16:creationId xmlns:a16="http://schemas.microsoft.com/office/drawing/2014/main" id="{ACD2FCD1-353F-4178-A57A-97B8782114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9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8" y="6488755"/>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1" name="Picture 2">
            <a:extLst>
              <a:ext uri="{FF2B5EF4-FFF2-40B4-BE49-F238E27FC236}">
                <a16:creationId xmlns:a16="http://schemas.microsoft.com/office/drawing/2014/main" id="{17F97BE1-0F77-4B1D-9811-4C46190A43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02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22" name="Picture 21" descr="A black and white logo&#10;&#10;Description automatically generated with medium confidence">
            <a:extLst>
              <a:ext uri="{FF2B5EF4-FFF2-40B4-BE49-F238E27FC236}">
                <a16:creationId xmlns:a16="http://schemas.microsoft.com/office/drawing/2014/main" id="{B9380ABD-6A70-42EA-ABF5-FEB09B3E9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pic>
        <p:nvPicPr>
          <p:cNvPr id="5" name="Picture 4" descr="A black and white logo&#10;&#10;Description automatically generated with medium confidence">
            <a:extLst>
              <a:ext uri="{FF2B5EF4-FFF2-40B4-BE49-F238E27FC236}">
                <a16:creationId xmlns:a16="http://schemas.microsoft.com/office/drawing/2014/main" id="{59B30CD2-7D63-4412-9691-462BC550D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173518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46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5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20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33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374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5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6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0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09550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788" r:id="rId15"/>
    <p:sldLayoutId id="2147483789" r:id="rId16"/>
    <p:sldLayoutId id="2147483782" r:id="rId17"/>
    <p:sldLayoutId id="2147483781" r:id="rId18"/>
    <p:sldLayoutId id="21474837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hyperlink" Target="mailto:wh-info@unesco.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mailto:wh-info@unesco.org"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hyperlink" Target="mailto:Wh-info@unesco.org"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logo@unesco.org"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1C2B05-BCCD-676B-4818-D34A24BDD232}"/>
              </a:ext>
            </a:extLst>
          </p:cNvPr>
          <p:cNvSpPr txBox="1"/>
          <p:nvPr/>
        </p:nvSpPr>
        <p:spPr>
          <a:xfrm>
            <a:off x="2458973" y="729738"/>
            <a:ext cx="803969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0" dirty="0">
                <a:solidFill>
                  <a:srgbClr val="FFFFFF"/>
                </a:solidFill>
                <a:effectLst/>
                <a:latin typeface="Myriad Pro" panose="020B0503030403020204" pitchFamily="34" charset="0"/>
              </a:rPr>
              <a:t>WORLD HERITAGE EMBLEM </a:t>
            </a:r>
          </a:p>
          <a:p>
            <a:pPr algn="ctr"/>
            <a:r>
              <a:rPr lang="en-US" sz="4400" b="1" i="0" dirty="0">
                <a:solidFill>
                  <a:srgbClr val="FFFFFF"/>
                </a:solidFill>
                <a:effectLst/>
                <a:latin typeface="Myriad Pro" panose="020B0503030403020204" pitchFamily="34" charset="0"/>
              </a:rPr>
              <a:t>&amp;  COMBINED LOGOS</a:t>
            </a:r>
          </a:p>
        </p:txBody>
      </p:sp>
      <p:sp>
        <p:nvSpPr>
          <p:cNvPr id="13" name="Freeform 5">
            <a:extLst>
              <a:ext uri="{FF2B5EF4-FFF2-40B4-BE49-F238E27FC236}">
                <a16:creationId xmlns:a16="http://schemas.microsoft.com/office/drawing/2014/main" id="{4736FCCE-A30D-F24A-08A6-5C3669C2861B}"/>
              </a:ext>
            </a:extLst>
          </p:cNvPr>
          <p:cNvSpPr>
            <a:spLocks noChangeAspect="1"/>
          </p:cNvSpPr>
          <p:nvPr/>
        </p:nvSpPr>
        <p:spPr>
          <a:xfrm>
            <a:off x="4266188" y="2818297"/>
            <a:ext cx="3659624" cy="3726831"/>
          </a:xfrm>
          <a:custGeom>
            <a:avLst/>
            <a:gdLst/>
            <a:ahLst/>
            <a:cxnLst/>
            <a:rect l="l" t="t" r="r" b="b"/>
            <a:pathLst>
              <a:path w="5068418" h="5161497">
                <a:moveTo>
                  <a:pt x="0" y="0"/>
                </a:moveTo>
                <a:lnTo>
                  <a:pt x="5068418" y="0"/>
                </a:lnTo>
                <a:lnTo>
                  <a:pt x="5068418" y="5161497"/>
                </a:lnTo>
                <a:lnTo>
                  <a:pt x="0" y="5161497"/>
                </a:lnTo>
                <a:lnTo>
                  <a:pt x="0" y="0"/>
                </a:lnTo>
                <a:close/>
              </a:path>
            </a:pathLst>
          </a:custGeom>
          <a:blipFill>
            <a:blip r:embed="rId3"/>
            <a:stretch>
              <a:fillRect r="-2603" b="-462"/>
            </a:stretch>
          </a:blipFill>
        </p:spPr>
        <p:txBody>
          <a:bodyPr/>
          <a:lstStyle/>
          <a:p>
            <a:endParaRPr lang="fr-FR"/>
          </a:p>
        </p:txBody>
      </p:sp>
    </p:spTree>
    <p:extLst>
      <p:ext uri="{BB962C8B-B14F-4D97-AF65-F5344CB8AC3E}">
        <p14:creationId xmlns:p14="http://schemas.microsoft.com/office/powerpoint/2010/main" val="165264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9852318"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UNESCO developed several logos combining </a:t>
            </a:r>
            <a:r>
              <a:rPr lang="fr-FR" sz="2800" dirty="0">
                <a:solidFill>
                  <a:srgbClr val="000000"/>
                </a:solidFill>
                <a:latin typeface="Myriad Pro" panose="020B0503030403020204" pitchFamily="34" charset="0"/>
              </a:rPr>
              <a:t>:</a:t>
            </a:r>
          </a:p>
        </p:txBody>
      </p:sp>
      <p:sp>
        <p:nvSpPr>
          <p:cNvPr id="24" name="Title 1">
            <a:extLst>
              <a:ext uri="{FF2B5EF4-FFF2-40B4-BE49-F238E27FC236}">
                <a16:creationId xmlns:a16="http://schemas.microsoft.com/office/drawing/2014/main" id="{FD895CBA-C2D3-F5E9-70AF-911158E8DD4A}"/>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III - The Combined Logos</a:t>
            </a:r>
          </a:p>
        </p:txBody>
      </p:sp>
      <p:sp>
        <p:nvSpPr>
          <p:cNvPr id="25" name="TextBox 8">
            <a:extLst>
              <a:ext uri="{FF2B5EF4-FFF2-40B4-BE49-F238E27FC236}">
                <a16:creationId xmlns:a16="http://schemas.microsoft.com/office/drawing/2014/main" id="{93BAB822-85CF-7494-9621-D17E7038313F}"/>
              </a:ext>
            </a:extLst>
          </p:cNvPr>
          <p:cNvSpPr txBox="1"/>
          <p:nvPr/>
        </p:nvSpPr>
        <p:spPr>
          <a:xfrm>
            <a:off x="2128948" y="2157395"/>
            <a:ext cx="9530361" cy="258532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Clr>
                <a:srgbClr val="0070C0"/>
              </a:buClr>
              <a:buFont typeface="+mj-lt"/>
              <a:buAutoNum type="arabicPeriod"/>
            </a:pPr>
            <a:r>
              <a:rPr lang="en-US" sz="2400" dirty="0">
                <a:solidFill>
                  <a:srgbClr val="000000"/>
                </a:solidFill>
                <a:latin typeface="Myriad Pro" panose="020B0503030403020204" pitchFamily="34" charset="0"/>
              </a:rPr>
              <a:t>The UNESCO temple on the left</a:t>
            </a:r>
          </a:p>
          <a:p>
            <a:pPr marL="457200" indent="-457200">
              <a:buClr>
                <a:srgbClr val="0070C0"/>
              </a:buClr>
              <a:buFont typeface="+mj-lt"/>
              <a:buAutoNum type="arabicPeriod"/>
            </a:pPr>
            <a:endParaRPr lang="en-US" sz="2400" dirty="0">
              <a:solidFill>
                <a:srgbClr val="000000"/>
              </a:solidFill>
              <a:latin typeface="Myriad Pro" panose="020B0503030403020204" pitchFamily="34" charset="0"/>
            </a:endParaRPr>
          </a:p>
          <a:p>
            <a:pPr marL="457200" indent="-457200">
              <a:buClr>
                <a:srgbClr val="0070C0"/>
              </a:buClr>
              <a:buFont typeface="+mj-lt"/>
              <a:buAutoNum type="arabicPeriod"/>
            </a:pPr>
            <a:r>
              <a:rPr lang="en-US" sz="2400" dirty="0">
                <a:solidFill>
                  <a:srgbClr val="000000"/>
                </a:solidFill>
                <a:latin typeface="Myriad Pro" panose="020B0503030403020204" pitchFamily="34" charset="0"/>
              </a:rPr>
              <a:t>The secondary logo (Conventions, </a:t>
            </a:r>
            <a:r>
              <a:rPr lang="en-US" sz="2400" dirty="0" err="1">
                <a:solidFill>
                  <a:srgbClr val="000000"/>
                </a:solidFill>
                <a:latin typeface="Myriad Pro" panose="020B0503030403020204" pitchFamily="34" charset="0"/>
              </a:rPr>
              <a:t>programmes</a:t>
            </a:r>
            <a:r>
              <a:rPr lang="en-US" sz="2400" dirty="0">
                <a:solidFill>
                  <a:srgbClr val="000000"/>
                </a:solidFill>
                <a:latin typeface="Myriad Pro" panose="020B0503030403020204" pitchFamily="34" charset="0"/>
              </a:rPr>
              <a:t>, etc.) on the right</a:t>
            </a:r>
          </a:p>
          <a:p>
            <a:pPr marL="457200" indent="-457200">
              <a:buClr>
                <a:srgbClr val="0070C0"/>
              </a:buClr>
              <a:buFont typeface="+mj-lt"/>
              <a:buAutoNum type="arabicPeriod"/>
            </a:pPr>
            <a:endParaRPr lang="en-US" sz="2400" dirty="0">
              <a:solidFill>
                <a:srgbClr val="000000"/>
              </a:solidFill>
              <a:latin typeface="Myriad Pro" panose="020B0503030403020204" pitchFamily="34" charset="0"/>
            </a:endParaRPr>
          </a:p>
          <a:p>
            <a:pPr marL="457200" indent="-457200">
              <a:buClr>
                <a:srgbClr val="0070C0"/>
              </a:buClr>
              <a:buFont typeface="+mj-lt"/>
              <a:buAutoNum type="arabicPeriod"/>
            </a:pPr>
            <a:r>
              <a:rPr lang="en-US" sz="2400" dirty="0">
                <a:solidFill>
                  <a:srgbClr val="000000"/>
                </a:solidFill>
                <a:latin typeface="Myriad Pro" panose="020B0503030403020204" pitchFamily="34" charset="0"/>
              </a:rPr>
              <a:t>The acronym of the Organization underneath</a:t>
            </a:r>
          </a:p>
          <a:p>
            <a:pPr marL="457200" indent="-457200">
              <a:buClr>
                <a:srgbClr val="0070C0"/>
              </a:buClr>
              <a:buFont typeface="+mj-lt"/>
              <a:buAutoNum type="arabicPeriod"/>
            </a:pPr>
            <a:endParaRPr lang="en-US" sz="2400" dirty="0">
              <a:solidFill>
                <a:srgbClr val="000000"/>
              </a:solidFill>
              <a:latin typeface="Myriad Pro" panose="020B0503030403020204" pitchFamily="34" charset="0"/>
            </a:endParaRPr>
          </a:p>
          <a:p>
            <a:pPr marL="457200" indent="-457200">
              <a:buClr>
                <a:srgbClr val="0070C0"/>
              </a:buClr>
              <a:buFont typeface="+mj-lt"/>
              <a:buAutoNum type="arabicPeriod"/>
            </a:pPr>
            <a:r>
              <a:rPr lang="en-US" sz="2400" dirty="0">
                <a:solidFill>
                  <a:srgbClr val="000000"/>
                </a:solidFill>
                <a:latin typeface="Myriad Pro" panose="020B0503030403020204" pitchFamily="34" charset="0"/>
              </a:rPr>
              <a:t>And various mentions</a:t>
            </a:r>
          </a:p>
        </p:txBody>
      </p:sp>
      <p:sp>
        <p:nvSpPr>
          <p:cNvPr id="5" name="Rectangle 4">
            <a:extLst>
              <a:ext uri="{FF2B5EF4-FFF2-40B4-BE49-F238E27FC236}">
                <a16:creationId xmlns:a16="http://schemas.microsoft.com/office/drawing/2014/main" id="{61E17C28-7BFA-8A4A-D66A-3D751B1C5EA8}"/>
              </a:ext>
            </a:extLst>
          </p:cNvPr>
          <p:cNvSpPr/>
          <p:nvPr/>
        </p:nvSpPr>
        <p:spPr>
          <a:xfrm>
            <a:off x="5109374" y="5437928"/>
            <a:ext cx="6582617" cy="461665"/>
          </a:xfrm>
          <a:prstGeom prst="rect">
            <a:avLst/>
          </a:prstGeom>
        </p:spPr>
        <p:txBody>
          <a:bodyPr wrap="square">
            <a:spAutoFit/>
          </a:bodyPr>
          <a:lstStyle/>
          <a:p>
            <a:r>
              <a:rPr lang="en-US" sz="2400" dirty="0">
                <a:solidFill>
                  <a:srgbClr val="000000"/>
                </a:solidFill>
                <a:latin typeface="Myriad Pro" panose="020B0503030403020204" pitchFamily="34" charset="0"/>
              </a:rPr>
              <a:t>For World Heritage, combined logos include:</a:t>
            </a:r>
          </a:p>
        </p:txBody>
      </p:sp>
      <p:sp>
        <p:nvSpPr>
          <p:cNvPr id="8" name="Flèche : angle droit 7">
            <a:extLst>
              <a:ext uri="{FF2B5EF4-FFF2-40B4-BE49-F238E27FC236}">
                <a16:creationId xmlns:a16="http://schemas.microsoft.com/office/drawing/2014/main" id="{667C9439-7D7F-C07E-69BB-3839CF46D506}"/>
              </a:ext>
            </a:extLst>
          </p:cNvPr>
          <p:cNvSpPr/>
          <p:nvPr/>
        </p:nvSpPr>
        <p:spPr>
          <a:xfrm rot="5400000">
            <a:off x="3518168" y="5108637"/>
            <a:ext cx="850392" cy="73152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014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350042" y="3596388"/>
            <a:ext cx="9665703" cy="215443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u="sng" dirty="0">
                <a:latin typeface="Myriad Pro" panose="020B0503030403020204" pitchFamily="34" charset="0"/>
              </a:rPr>
              <a:t>This </a:t>
            </a:r>
            <a:r>
              <a:rPr lang="fr-FR" sz="2000" b="1" u="sng" dirty="0" err="1">
                <a:latin typeface="Myriad Pro" panose="020B0503030403020204" pitchFamily="34" charset="0"/>
              </a:rPr>
              <a:t>combined</a:t>
            </a:r>
            <a:r>
              <a:rPr lang="fr-FR" sz="2000" b="1" u="sng" dirty="0">
                <a:latin typeface="Myriad Pro" panose="020B0503030403020204" pitchFamily="34" charset="0"/>
              </a:rPr>
              <a:t> logo</a:t>
            </a:r>
            <a:r>
              <a:rPr lang="fr-FR" sz="2000" b="1" dirty="0">
                <a:latin typeface="Myriad Pro" panose="020B0503030403020204" pitchFamily="34" charset="0"/>
              </a:rPr>
              <a:t> :</a:t>
            </a:r>
          </a:p>
          <a:p>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Covers all World Heritage sites in a country</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For use by National Commissions and designated Agencies</a:t>
            </a:r>
          </a:p>
          <a:p>
            <a:pPr marL="342900" indent="-342900">
              <a:buClr>
                <a:srgbClr val="0077D4"/>
              </a:buClr>
              <a:buFont typeface="Arial" panose="020B0604020202020204" pitchFamily="34" charset="0"/>
              <a:buChar char="•"/>
            </a:pPr>
            <a:endParaRPr lang="en-US"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For national or worldwide projects</a:t>
            </a:r>
          </a:p>
        </p:txBody>
      </p:sp>
      <p:sp>
        <p:nvSpPr>
          <p:cNvPr id="20" name="TextBox 23">
            <a:extLst>
              <a:ext uri="{FF2B5EF4-FFF2-40B4-BE49-F238E27FC236}">
                <a16:creationId xmlns:a16="http://schemas.microsoft.com/office/drawing/2014/main" id="{8D752203-B209-CF94-1DA0-76802EE2724A}"/>
              </a:ext>
            </a:extLst>
          </p:cNvPr>
          <p:cNvSpPr txBox="1"/>
          <p:nvPr/>
        </p:nvSpPr>
        <p:spPr>
          <a:xfrm rot="-1375742">
            <a:off x="-228431" y="2941399"/>
            <a:ext cx="10628324" cy="11825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086"/>
              </a:lnSpc>
            </a:pPr>
            <a:endParaRPr lang="en-US" sz="3200" dirty="0">
              <a:solidFill>
                <a:srgbClr val="A3ADD7">
                  <a:alpha val="61961"/>
                </a:srgbClr>
              </a:solidFill>
              <a:latin typeface="Poppins Bold"/>
            </a:endParaRPr>
          </a:p>
        </p:txBody>
      </p:sp>
      <p:sp>
        <p:nvSpPr>
          <p:cNvPr id="24" name="Title 1">
            <a:extLst>
              <a:ext uri="{FF2B5EF4-FFF2-40B4-BE49-F238E27FC236}">
                <a16:creationId xmlns:a16="http://schemas.microsoft.com/office/drawing/2014/main" id="{FD895CBA-C2D3-F5E9-70AF-911158E8DD4A}"/>
              </a:ext>
            </a:extLst>
          </p:cNvPr>
          <p:cNvSpPr>
            <a:spLocks noGrp="1"/>
          </p:cNvSpPr>
          <p:nvPr>
            <p:ph type="ctrTitle"/>
          </p:nvPr>
        </p:nvSpPr>
        <p:spPr>
          <a:xfrm>
            <a:off x="420894" y="151609"/>
            <a:ext cx="11350193" cy="455408"/>
          </a:xfrm>
        </p:spPr>
        <p:txBody>
          <a:bodyPr>
            <a:normAutofit/>
          </a:bodyPr>
          <a:lstStyle/>
          <a:p>
            <a:r>
              <a:rPr lang="fr-FR" sz="2800" b="1" dirty="0">
                <a:latin typeface="Myriad Pro" panose="020B0503030403020204" pitchFamily="34" charset="0"/>
              </a:rPr>
              <a:t>III.1 - The </a:t>
            </a:r>
            <a:r>
              <a:rPr lang="fr-FR" sz="2800" b="1" dirty="0" err="1">
                <a:latin typeface="Myriad Pro" panose="020B0503030403020204" pitchFamily="34" charset="0"/>
              </a:rPr>
              <a:t>combined</a:t>
            </a:r>
            <a:r>
              <a:rPr lang="fr-FR" sz="2800" b="1" dirty="0">
                <a:latin typeface="Myriad Pro" panose="020B0503030403020204" pitchFamily="34" charset="0"/>
              </a:rPr>
              <a:t> logo for National Commissions and </a:t>
            </a:r>
            <a:r>
              <a:rPr lang="fr-FR" sz="2800" b="1" dirty="0" err="1">
                <a:latin typeface="Myriad Pro" panose="020B0503030403020204" pitchFamily="34" charset="0"/>
              </a:rPr>
              <a:t>Agencies</a:t>
            </a:r>
            <a:endParaRPr lang="fr-FR" sz="2800" b="1" dirty="0">
              <a:latin typeface="Myriad Pro" panose="020B0503030403020204" pitchFamily="34" charset="0"/>
            </a:endParaRPr>
          </a:p>
        </p:txBody>
      </p:sp>
      <p:grpSp>
        <p:nvGrpSpPr>
          <p:cNvPr id="2" name="Group 1">
            <a:extLst>
              <a:ext uri="{FF2B5EF4-FFF2-40B4-BE49-F238E27FC236}">
                <a16:creationId xmlns:a16="http://schemas.microsoft.com/office/drawing/2014/main" id="{1824A52F-A891-D114-159B-2592E3F60DE5}"/>
              </a:ext>
            </a:extLst>
          </p:cNvPr>
          <p:cNvGrpSpPr/>
          <p:nvPr/>
        </p:nvGrpSpPr>
        <p:grpSpPr>
          <a:xfrm>
            <a:off x="2350043" y="1049351"/>
            <a:ext cx="9095366" cy="1849630"/>
            <a:chOff x="0" y="0"/>
            <a:chExt cx="2833141" cy="747542"/>
          </a:xfrm>
        </p:grpSpPr>
        <p:sp>
          <p:nvSpPr>
            <p:cNvPr id="8" name="Freeform 10">
              <a:extLst>
                <a:ext uri="{FF2B5EF4-FFF2-40B4-BE49-F238E27FC236}">
                  <a16:creationId xmlns:a16="http://schemas.microsoft.com/office/drawing/2014/main" id="{C0431C8D-D40A-F5B8-6D5E-89578005695F}"/>
                </a:ext>
              </a:extLst>
            </p:cNvPr>
            <p:cNvSpPr/>
            <p:nvPr/>
          </p:nvSpPr>
          <p:spPr>
            <a:xfrm>
              <a:off x="0" y="0"/>
              <a:ext cx="2833141" cy="747542"/>
            </a:xfrm>
            <a:custGeom>
              <a:avLst/>
              <a:gdLst/>
              <a:ahLst/>
              <a:cxnLst/>
              <a:rect l="l" t="t" r="r" b="b"/>
              <a:pathLst>
                <a:path w="2833141" h="747542">
                  <a:moveTo>
                    <a:pt x="0" y="0"/>
                  </a:moveTo>
                  <a:lnTo>
                    <a:pt x="2833141" y="0"/>
                  </a:lnTo>
                  <a:lnTo>
                    <a:pt x="2833141" y="747542"/>
                  </a:lnTo>
                  <a:lnTo>
                    <a:pt x="0" y="747542"/>
                  </a:lnTo>
                  <a:close/>
                </a:path>
              </a:pathLst>
            </a:custGeom>
            <a:solidFill>
              <a:srgbClr val="5B9BD5"/>
            </a:solidFill>
          </p:spPr>
          <p:txBody>
            <a:bodyPr/>
            <a:lstStyle/>
            <a:p>
              <a:endParaRPr lang="fr-FR"/>
            </a:p>
          </p:txBody>
        </p:sp>
        <p:sp>
          <p:nvSpPr>
            <p:cNvPr id="9" name="TextBox 11">
              <a:extLst>
                <a:ext uri="{FF2B5EF4-FFF2-40B4-BE49-F238E27FC236}">
                  <a16:creationId xmlns:a16="http://schemas.microsoft.com/office/drawing/2014/main" id="{B3A94296-1A9E-4AA6-4D6B-5AD3FE0F6450}"/>
                </a:ext>
              </a:extLst>
            </p:cNvPr>
            <p:cNvSpPr txBox="1"/>
            <p:nvPr/>
          </p:nvSpPr>
          <p:spPr>
            <a:xfrm>
              <a:off x="0" y="9525"/>
              <a:ext cx="2833141" cy="73801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4" name="TextBox 14">
            <a:extLst>
              <a:ext uri="{FF2B5EF4-FFF2-40B4-BE49-F238E27FC236}">
                <a16:creationId xmlns:a16="http://schemas.microsoft.com/office/drawing/2014/main" id="{97D95898-387C-D7C5-056B-16BECB475B36}"/>
              </a:ext>
            </a:extLst>
          </p:cNvPr>
          <p:cNvSpPr txBox="1"/>
          <p:nvPr/>
        </p:nvSpPr>
        <p:spPr>
          <a:xfrm>
            <a:off x="3074006" y="1223854"/>
            <a:ext cx="7175248" cy="153888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Myriad Pro" panose="020B0503030403020204" pitchFamily="34" charset="0"/>
              </a:rPr>
              <a:t>               The UNESCO temple + the World Heritage Emblem </a:t>
            </a:r>
          </a:p>
          <a:p>
            <a:pPr algn="ctr"/>
            <a:r>
              <a:rPr lang="en-US" sz="2000" b="1" dirty="0">
                <a:solidFill>
                  <a:srgbClr val="FFFFFF"/>
                </a:solidFill>
                <a:latin typeface="Myriad Pro" panose="020B0503030403020204" pitchFamily="34" charset="0"/>
              </a:rPr>
              <a:t>+</a:t>
            </a:r>
          </a:p>
          <a:p>
            <a:pPr algn="ctr"/>
            <a:r>
              <a:rPr lang="en-US" sz="2000" b="1" dirty="0">
                <a:solidFill>
                  <a:srgbClr val="FFFFFF"/>
                </a:solidFill>
                <a:latin typeface="Myriad Pro" panose="020B0503030403020204" pitchFamily="34" charset="0"/>
              </a:rPr>
              <a:t>The acronym « UNESCO »</a:t>
            </a:r>
          </a:p>
          <a:p>
            <a:pPr algn="ctr"/>
            <a:r>
              <a:rPr lang="en-US" sz="2000" b="1" dirty="0">
                <a:solidFill>
                  <a:srgbClr val="FFFFFF"/>
                </a:solidFill>
                <a:latin typeface="Myriad Pro" panose="020B0503030403020204" pitchFamily="34" charset="0"/>
              </a:rPr>
              <a:t>+</a:t>
            </a:r>
          </a:p>
          <a:p>
            <a:pPr algn="ctr"/>
            <a:r>
              <a:rPr lang="en-US" sz="2000" b="1" dirty="0">
                <a:solidFill>
                  <a:srgbClr val="FFFFFF"/>
                </a:solidFill>
                <a:latin typeface="Myriad Pro" panose="020B0503030403020204" pitchFamily="34" charset="0"/>
              </a:rPr>
              <a:t>« World Heritage in </a:t>
            </a:r>
            <a:r>
              <a:rPr lang="en-US" sz="2000" b="1" u="sng" dirty="0">
                <a:solidFill>
                  <a:srgbClr val="FFFFFF"/>
                </a:solidFill>
                <a:latin typeface="Myriad Pro" panose="020B0503030403020204" pitchFamily="34" charset="0"/>
              </a:rPr>
              <a:t>[country’s name] </a:t>
            </a:r>
            <a:r>
              <a:rPr lang="en-US" sz="2000" b="1" dirty="0">
                <a:solidFill>
                  <a:srgbClr val="FFFFFF"/>
                </a:solidFill>
                <a:latin typeface="Myriad Pro" panose="020B0503030403020204" pitchFamily="34" charset="0"/>
              </a:rPr>
              <a:t>» </a:t>
            </a:r>
          </a:p>
        </p:txBody>
      </p:sp>
      <p:pic>
        <p:nvPicPr>
          <p:cNvPr id="7" name="Image 6">
            <a:extLst>
              <a:ext uri="{FF2B5EF4-FFF2-40B4-BE49-F238E27FC236}">
                <a16:creationId xmlns:a16="http://schemas.microsoft.com/office/drawing/2014/main" id="{E53012D3-75C6-2FB1-A808-48000322CFEB}"/>
              </a:ext>
            </a:extLst>
          </p:cNvPr>
          <p:cNvPicPr>
            <a:picLocks noChangeAspect="1"/>
          </p:cNvPicPr>
          <p:nvPr/>
        </p:nvPicPr>
        <p:blipFill>
          <a:blip r:embed="rId3"/>
          <a:stretch>
            <a:fillRect/>
          </a:stretch>
        </p:blipFill>
        <p:spPr>
          <a:xfrm>
            <a:off x="9531047" y="3724808"/>
            <a:ext cx="1931971" cy="1716551"/>
          </a:xfrm>
          <a:prstGeom prst="rect">
            <a:avLst/>
          </a:prstGeom>
        </p:spPr>
      </p:pic>
    </p:spTree>
    <p:extLst>
      <p:ext uri="{BB962C8B-B14F-4D97-AF65-F5344CB8AC3E}">
        <p14:creationId xmlns:p14="http://schemas.microsoft.com/office/powerpoint/2010/main" val="285791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3"/>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1972159" y="1448365"/>
            <a:ext cx="8686358" cy="49244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77D4"/>
              </a:buClr>
              <a:buFont typeface="Arial" panose="020B0604020202020204" pitchFamily="34" charset="0"/>
              <a:buChar char="•"/>
            </a:pPr>
            <a:r>
              <a:rPr lang="en-US" sz="2000" u="sng" dirty="0">
                <a:latin typeface="Myriad Pro" panose="020B0503030403020204" pitchFamily="34" charset="0"/>
              </a:rPr>
              <a:t>Unique and common</a:t>
            </a:r>
            <a:r>
              <a:rPr lang="en-US" sz="2000" dirty="0">
                <a:latin typeface="Myriad Pro" panose="020B0503030403020204" pitchFamily="34" charset="0"/>
              </a:rPr>
              <a:t> to all World Heritage sites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u="sng" dirty="0">
                <a:latin typeface="Myriad Pro" panose="020B0503030403020204" pitchFamily="34" charset="0"/>
              </a:rPr>
              <a:t>Exclusive use</a:t>
            </a:r>
            <a:r>
              <a:rPr lang="en-US" sz="2000" dirty="0">
                <a:latin typeface="Myriad Pro" panose="020B0503030403020204" pitchFamily="34" charset="0"/>
              </a:rPr>
              <a:t> for national authorities and official management entities of the site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Use for </a:t>
            </a:r>
            <a:r>
              <a:rPr lang="en-US" sz="2000" u="sng" dirty="0">
                <a:latin typeface="Myriad Pro" panose="020B0503030403020204" pitchFamily="34" charset="0"/>
              </a:rPr>
              <a:t>free information and communication materials</a:t>
            </a:r>
            <a:r>
              <a:rPr lang="en-US" sz="2000" dirty="0">
                <a:latin typeface="Myriad Pro" panose="020B0503030403020204" pitchFamily="34" charset="0"/>
              </a:rPr>
              <a:t> (brochures, flyers, posters, maps, stickers, letterheads, road signs, site entrances and exits, etc.)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fr-FR" sz="2000" u="sng" dirty="0">
                <a:latin typeface="Myriad Pro" panose="020B0503030403020204" pitchFamily="34" charset="0"/>
              </a:rPr>
              <a:t>Not for commercial </a:t>
            </a:r>
            <a:r>
              <a:rPr lang="fr-FR" sz="2000" dirty="0" err="1">
                <a:latin typeface="Myriad Pro" panose="020B0503030403020204" pitchFamily="34" charset="0"/>
              </a:rPr>
              <a:t>products</a:t>
            </a:r>
            <a:r>
              <a:rPr lang="fr-FR" sz="2000" dirty="0">
                <a:latin typeface="Myriad Pro" panose="020B0503030403020204" pitchFamily="34" charset="0"/>
              </a:rPr>
              <a:t>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u="sng" dirty="0">
                <a:latin typeface="Myriad Pro" panose="020B0503030403020204" pitchFamily="34" charset="0"/>
              </a:rPr>
              <a:t>No modifications of any kind</a:t>
            </a:r>
            <a:r>
              <a:rPr lang="en-US" sz="2000" dirty="0">
                <a:latin typeface="Myriad Pro" panose="020B0503030403020204" pitchFamily="34" charset="0"/>
              </a:rPr>
              <a:t> (proportions, </a:t>
            </a:r>
            <a:r>
              <a:rPr lang="en-US" sz="2000" dirty="0" err="1">
                <a:latin typeface="Myriad Pro" panose="020B0503030403020204" pitchFamily="34" charset="0"/>
              </a:rPr>
              <a:t>colour</a:t>
            </a:r>
            <a:r>
              <a:rPr lang="en-US" sz="2000" dirty="0">
                <a:latin typeface="Myriad Pro" panose="020B0503030403020204" pitchFamily="34" charset="0"/>
              </a:rPr>
              <a:t>, font, </a:t>
            </a:r>
          </a:p>
          <a:p>
            <a:pPr>
              <a:buClr>
                <a:srgbClr val="0077D4"/>
              </a:buClr>
            </a:pPr>
            <a:r>
              <a:rPr lang="en-US" sz="2000" dirty="0">
                <a:latin typeface="Myriad Pro" panose="020B0503030403020204" pitchFamily="34" charset="0"/>
              </a:rPr>
              <a:t>     content insertion, partial use, etc.)</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u="sng" dirty="0">
                <a:latin typeface="Myriad Pro" panose="020B0503030403020204" pitchFamily="34" charset="0"/>
              </a:rPr>
              <a:t>Validation before printing or production</a:t>
            </a:r>
            <a:r>
              <a:rPr lang="en-US" sz="2000" dirty="0">
                <a:latin typeface="Myriad Pro" panose="020B0503030403020204" pitchFamily="34" charset="0"/>
              </a:rPr>
              <a:t> of each mock-up by UNESCO  (contact: </a:t>
            </a:r>
            <a:r>
              <a:rPr lang="en-US" sz="2000" dirty="0">
                <a:latin typeface="Myriad Pro" panose="020B0503030403020204" pitchFamily="34" charset="0"/>
                <a:hlinkClick r:id="rId4"/>
              </a:rPr>
              <a:t>wh-info@unesco.org</a:t>
            </a:r>
            <a:r>
              <a:rPr lang="en-US" sz="2000" dirty="0">
                <a:latin typeface="Myriad Pro" panose="020B0503030403020204" pitchFamily="34" charset="0"/>
              </a:rPr>
              <a:t> )</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3" y="904942"/>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Each World Heritage site has a generic logo:</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III.2 – The combined logo for World Heritage sites</a:t>
            </a:r>
          </a:p>
        </p:txBody>
      </p:sp>
      <p:pic>
        <p:nvPicPr>
          <p:cNvPr id="2" name="Image 1">
            <a:extLst>
              <a:ext uri="{FF2B5EF4-FFF2-40B4-BE49-F238E27FC236}">
                <a16:creationId xmlns:a16="http://schemas.microsoft.com/office/drawing/2014/main" id="{E425897F-3B53-CE74-85AA-7D368ADBDCAA}"/>
              </a:ext>
            </a:extLst>
          </p:cNvPr>
          <p:cNvPicPr>
            <a:picLocks noChangeAspect="1"/>
          </p:cNvPicPr>
          <p:nvPr/>
        </p:nvPicPr>
        <p:blipFill>
          <a:blip r:embed="rId5"/>
          <a:stretch>
            <a:fillRect/>
          </a:stretch>
        </p:blipFill>
        <p:spPr>
          <a:xfrm>
            <a:off x="10062468" y="3919694"/>
            <a:ext cx="1457070" cy="1121761"/>
          </a:xfrm>
          <a:prstGeom prst="rect">
            <a:avLst/>
          </a:prstGeom>
        </p:spPr>
      </p:pic>
    </p:spTree>
    <p:extLst>
      <p:ext uri="{BB962C8B-B14F-4D97-AF65-F5344CB8AC3E}">
        <p14:creationId xmlns:p14="http://schemas.microsoft.com/office/powerpoint/2010/main" val="400360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3"/>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403674" y="2371506"/>
            <a:ext cx="9367414" cy="18466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solidFill>
                  <a:srgbClr val="000000"/>
                </a:solidFill>
                <a:latin typeface="Myriad Pro" panose="020B0503030403020204" pitchFamily="34" charset="0"/>
              </a:rPr>
              <a:t>UNESCO Temple </a:t>
            </a:r>
          </a:p>
          <a:p>
            <a:pPr marL="457200" indent="-457200">
              <a:buFont typeface="Arial" panose="020B0604020202020204" pitchFamily="34" charset="0"/>
              <a:buChar char="•"/>
            </a:pPr>
            <a:endParaRPr lang="en-US" sz="2400" dirty="0">
              <a:solidFill>
                <a:srgbClr val="000000"/>
              </a:solidFill>
              <a:latin typeface="Myriad Pro" panose="020B0503030403020204" pitchFamily="34" charset="0"/>
            </a:endParaRPr>
          </a:p>
          <a:p>
            <a:pPr marL="457200" indent="-457200">
              <a:buFont typeface="Arial" panose="020B0604020202020204" pitchFamily="34" charset="0"/>
              <a:buChar char="•"/>
            </a:pPr>
            <a:r>
              <a:rPr lang="en-US" sz="2400" dirty="0">
                <a:solidFill>
                  <a:srgbClr val="000000"/>
                </a:solidFill>
                <a:latin typeface="Myriad Pro" panose="020B0503030403020204" pitchFamily="34" charset="0"/>
              </a:rPr>
              <a:t>World Heritage Emblem </a:t>
            </a:r>
          </a:p>
          <a:p>
            <a:pPr marL="457200" indent="-457200">
              <a:buFont typeface="Arial" panose="020B0604020202020204" pitchFamily="34" charset="0"/>
              <a:buChar char="•"/>
            </a:pPr>
            <a:endParaRPr lang="en-US" sz="2400" dirty="0">
              <a:solidFill>
                <a:srgbClr val="000000"/>
              </a:solidFill>
              <a:latin typeface="Myriad Pro" panose="020B0503030403020204" pitchFamily="34" charset="0"/>
            </a:endParaRPr>
          </a:p>
          <a:p>
            <a:pPr marL="457200" indent="-457200" algn="l">
              <a:buFont typeface="Arial" panose="020B0604020202020204" pitchFamily="34" charset="0"/>
              <a:buChar char="•"/>
            </a:pPr>
            <a:r>
              <a:rPr lang="en-US" sz="2400" dirty="0">
                <a:solidFill>
                  <a:srgbClr val="000000"/>
                </a:solidFill>
                <a:latin typeface="Myriad Pro" panose="020B0503030403020204" pitchFamily="34" charset="0"/>
              </a:rPr>
              <a:t>«World Heritage </a:t>
            </a:r>
            <a:r>
              <a:rPr lang="en-US" sz="2400" u="sng" dirty="0">
                <a:solidFill>
                  <a:srgbClr val="000000"/>
                </a:solidFill>
                <a:latin typeface="Myriad Pro" panose="020B0503030403020204" pitchFamily="34" charset="0"/>
              </a:rPr>
              <a:t>Convention</a:t>
            </a:r>
            <a:r>
              <a:rPr lang="en-US" sz="2400" dirty="0">
                <a:solidFill>
                  <a:srgbClr val="000000"/>
                </a:solidFill>
                <a:latin typeface="Myriad Pro" panose="020B0503030403020204" pitchFamily="34" charset="0"/>
              </a:rPr>
              <a:t>»</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351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400" b="1" dirty="0" err="1">
                <a:solidFill>
                  <a:srgbClr val="000000"/>
                </a:solidFill>
                <a:latin typeface="Myriad Pro" panose="020B0503030403020204" pitchFamily="34" charset="0"/>
              </a:rPr>
              <a:t>Other</a:t>
            </a:r>
            <a:r>
              <a:rPr lang="fr-FR" sz="2400" b="1" dirty="0">
                <a:solidFill>
                  <a:srgbClr val="000000"/>
                </a:solidFill>
                <a:latin typeface="Myriad Pro" panose="020B0503030403020204" pitchFamily="34" charset="0"/>
              </a:rPr>
              <a:t> </a:t>
            </a:r>
            <a:r>
              <a:rPr lang="fr-FR" sz="2400" b="1" dirty="0" err="1">
                <a:solidFill>
                  <a:srgbClr val="000000"/>
                </a:solidFill>
                <a:latin typeface="Myriad Pro" panose="020B0503030403020204" pitchFamily="34" charset="0"/>
              </a:rPr>
              <a:t>combined</a:t>
            </a:r>
            <a:r>
              <a:rPr lang="fr-FR" sz="2400" b="1" dirty="0">
                <a:solidFill>
                  <a:srgbClr val="000000"/>
                </a:solidFill>
                <a:latin typeface="Myriad Pro" panose="020B0503030403020204" pitchFamily="34" charset="0"/>
              </a:rPr>
              <a:t> logo </a:t>
            </a:r>
            <a:r>
              <a:rPr lang="fr-FR" sz="2400" dirty="0">
                <a:solidFill>
                  <a:srgbClr val="000000"/>
                </a:solidFill>
                <a:latin typeface="Myriad Pro" panose="020B0503030403020204" pitchFamily="34" charset="0"/>
              </a:rPr>
              <a:t>– The logo of the World Heritage Convention</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fr-FR" sz="2800" b="1" dirty="0">
                <a:latin typeface="Myriad Pro" panose="020B0503030403020204" pitchFamily="34" charset="0"/>
              </a:rPr>
              <a:t>III.3 – The </a:t>
            </a:r>
            <a:r>
              <a:rPr lang="fr-FR" sz="2800" b="1" dirty="0" err="1">
                <a:latin typeface="Myriad Pro" panose="020B0503030403020204" pitchFamily="34" charset="0"/>
              </a:rPr>
              <a:t>combined</a:t>
            </a:r>
            <a:r>
              <a:rPr lang="fr-FR" sz="2800" b="1" dirty="0">
                <a:latin typeface="Myriad Pro" panose="020B0503030403020204" pitchFamily="34" charset="0"/>
              </a:rPr>
              <a:t> logo for UNESCO Secretariat</a:t>
            </a:r>
          </a:p>
        </p:txBody>
      </p:sp>
      <p:sp>
        <p:nvSpPr>
          <p:cNvPr id="4" name="TextBox 3">
            <a:extLst>
              <a:ext uri="{FF2B5EF4-FFF2-40B4-BE49-F238E27FC236}">
                <a16:creationId xmlns:a16="http://schemas.microsoft.com/office/drawing/2014/main" id="{05943725-3B7A-5A50-8C7C-2118F35B4C20}"/>
              </a:ext>
            </a:extLst>
          </p:cNvPr>
          <p:cNvSpPr txBox="1"/>
          <p:nvPr/>
        </p:nvSpPr>
        <p:spPr>
          <a:xfrm>
            <a:off x="2218679" y="4977854"/>
            <a:ext cx="8771054" cy="461665"/>
          </a:xfrm>
          <a:prstGeom prst="rect">
            <a:avLst/>
          </a:prstGeom>
          <a:noFill/>
        </p:spPr>
        <p:txBody>
          <a:bodyPr wrap="square">
            <a:spAutoFit/>
          </a:bodyPr>
          <a:lstStyle/>
          <a:p>
            <a:pPr>
              <a:spcBef>
                <a:spcPct val="0"/>
              </a:spcBef>
            </a:pPr>
            <a:r>
              <a:rPr lang="en-US" sz="2400" b="1" spc="30" dirty="0">
                <a:solidFill>
                  <a:srgbClr val="000000"/>
                </a:solidFill>
                <a:latin typeface="Myriad Pro" panose="020B0503030403020204" pitchFamily="34" charset="0"/>
              </a:rPr>
              <a:t>for the </a:t>
            </a:r>
            <a:r>
              <a:rPr lang="en-US" sz="2400" b="1" u="sng" spc="30" dirty="0">
                <a:solidFill>
                  <a:srgbClr val="000000"/>
                </a:solidFill>
                <a:latin typeface="Myriad Pro" panose="020B0503030403020204" pitchFamily="34" charset="0"/>
              </a:rPr>
              <a:t>exclusive use of the Secretariat</a:t>
            </a:r>
            <a:r>
              <a:rPr lang="en-US" sz="2400" b="1" spc="30" dirty="0">
                <a:solidFill>
                  <a:srgbClr val="000000"/>
                </a:solidFill>
                <a:latin typeface="Myriad Pro" panose="020B0503030403020204" pitchFamily="34" charset="0"/>
              </a:rPr>
              <a:t> of the Convention</a:t>
            </a:r>
          </a:p>
        </p:txBody>
      </p:sp>
      <p:pic>
        <p:nvPicPr>
          <p:cNvPr id="2" name="Image 1" descr="Une image contenant texte, logo, Police, symbole&#10;&#10;Description générée automatiquement">
            <a:extLst>
              <a:ext uri="{FF2B5EF4-FFF2-40B4-BE49-F238E27FC236}">
                <a16:creationId xmlns:a16="http://schemas.microsoft.com/office/drawing/2014/main" id="{18FE5E34-B54F-2D59-BFCA-DE4B1731BBE4}"/>
              </a:ext>
            </a:extLst>
          </p:cNvPr>
          <p:cNvPicPr>
            <a:picLocks noChangeAspect="1"/>
          </p:cNvPicPr>
          <p:nvPr/>
        </p:nvPicPr>
        <p:blipFill>
          <a:blip r:embed="rId4"/>
          <a:stretch>
            <a:fillRect/>
          </a:stretch>
        </p:blipFill>
        <p:spPr>
          <a:xfrm>
            <a:off x="8474596" y="2569348"/>
            <a:ext cx="1877731" cy="1450974"/>
          </a:xfrm>
          <a:prstGeom prst="rect">
            <a:avLst/>
          </a:prstGeom>
        </p:spPr>
      </p:pic>
    </p:spTree>
    <p:extLst>
      <p:ext uri="{BB962C8B-B14F-4D97-AF65-F5344CB8AC3E}">
        <p14:creationId xmlns:p14="http://schemas.microsoft.com/office/powerpoint/2010/main" val="229708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105384" y="2072145"/>
            <a:ext cx="9665703" cy="369331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77D4"/>
              </a:buClr>
              <a:buFont typeface="Arial" panose="020B0604020202020204" pitchFamily="34" charset="0"/>
              <a:buChar char="•"/>
            </a:pPr>
            <a:r>
              <a:rPr lang="fr-FR" sz="2400" dirty="0">
                <a:latin typeface="Myriad Pro" panose="020B0503030403020204" pitchFamily="34" charset="0"/>
              </a:rPr>
              <a:t>By UNESCO services </a:t>
            </a:r>
            <a:r>
              <a:rPr lang="fr-FR" sz="2400" dirty="0" err="1">
                <a:latin typeface="Myriad Pro" panose="020B0503030403020204" pitchFamily="34" charset="0"/>
              </a:rPr>
              <a:t>only</a:t>
            </a: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r>
              <a:rPr lang="en-US" sz="2400" dirty="0">
                <a:latin typeface="Myriad Pro" panose="020B0503030403020204" pitchFamily="34" charset="0"/>
              </a:rPr>
              <a:t>Upon official request sent by email to </a:t>
            </a:r>
            <a:r>
              <a:rPr lang="fr-FR" sz="2400" dirty="0">
                <a:latin typeface="Myriad Pro" panose="020B0503030403020204" pitchFamily="34" charset="0"/>
              </a:rPr>
              <a:t>UNESCO </a:t>
            </a:r>
          </a:p>
          <a:p>
            <a:pPr>
              <a:buClr>
                <a:srgbClr val="0077D4"/>
              </a:buClr>
            </a:pPr>
            <a:r>
              <a:rPr lang="fr-FR" sz="2400" dirty="0">
                <a:latin typeface="Myriad Pro" panose="020B0503030403020204" pitchFamily="34" charset="0"/>
              </a:rPr>
              <a:t>    (</a:t>
            </a:r>
            <a:r>
              <a:rPr lang="fr-FR" sz="2400" dirty="0">
                <a:latin typeface="Myriad Pro" panose="020B0503030403020204" pitchFamily="34" charset="0"/>
                <a:hlinkClick r:id="rId3"/>
              </a:rPr>
              <a:t>wh-info@unesco.org</a:t>
            </a:r>
            <a:r>
              <a:rPr lang="fr-FR" sz="2400" dirty="0">
                <a:latin typeface="Myriad Pro" panose="020B0503030403020204" pitchFamily="34" charset="0"/>
              </a:rPr>
              <a:t>)</a:t>
            </a:r>
          </a:p>
          <a:p>
            <a:pPr marL="342900" indent="-342900">
              <a:buClr>
                <a:srgbClr val="0077D4"/>
              </a:buClr>
              <a:buFont typeface="Arial" panose="020B0604020202020204" pitchFamily="34" charset="0"/>
              <a:buChar char="•"/>
            </a:pP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r>
              <a:rPr lang="en-US" sz="2400" dirty="0">
                <a:latin typeface="Myriad Pro" panose="020B0503030403020204" pitchFamily="34" charset="0"/>
              </a:rPr>
              <a:t>In English and French + potentially the national language of the country, upon request </a:t>
            </a:r>
          </a:p>
          <a:p>
            <a:pPr>
              <a:buClr>
                <a:srgbClr val="0077D4"/>
              </a:buClr>
            </a:pP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r>
              <a:rPr lang="en-US" sz="2400" dirty="0">
                <a:latin typeface="Myriad Pro" panose="020B0503030403020204" pitchFamily="34" charset="0"/>
              </a:rPr>
              <a:t>In vectorized .pdf format (allowing graphic work in very high resolution whatever the medium’s size)</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III – The World Heritage combined logos</a:t>
            </a:r>
          </a:p>
        </p:txBody>
      </p:sp>
      <p:sp>
        <p:nvSpPr>
          <p:cNvPr id="4" name="ZoneTexte 3">
            <a:extLst>
              <a:ext uri="{FF2B5EF4-FFF2-40B4-BE49-F238E27FC236}">
                <a16:creationId xmlns:a16="http://schemas.microsoft.com/office/drawing/2014/main" id="{91621A52-FF69-8856-8BD7-4032DC44D186}"/>
              </a:ext>
            </a:extLst>
          </p:cNvPr>
          <p:cNvSpPr txBox="1"/>
          <p:nvPr/>
        </p:nvSpPr>
        <p:spPr>
          <a:xfrm>
            <a:off x="313013" y="1215473"/>
            <a:ext cx="6625222" cy="523220"/>
          </a:xfrm>
          <a:prstGeom prst="rect">
            <a:avLst/>
          </a:prstGeom>
          <a:noFill/>
        </p:spPr>
        <p:txBody>
          <a:bodyPr wrap="square">
            <a:spAutoFit/>
          </a:bodyPr>
          <a:lstStyle/>
          <a:p>
            <a:r>
              <a:rPr lang="en-US" sz="2800" dirty="0">
                <a:latin typeface="Myriad Pro" panose="020B0503030403020204"/>
              </a:rPr>
              <a:t>These logos are created and provided:</a:t>
            </a:r>
          </a:p>
        </p:txBody>
      </p:sp>
    </p:spTree>
    <p:extLst>
      <p:ext uri="{BB962C8B-B14F-4D97-AF65-F5344CB8AC3E}">
        <p14:creationId xmlns:p14="http://schemas.microsoft.com/office/powerpoint/2010/main" val="7579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163220" y="2269579"/>
            <a:ext cx="9367414" cy="338554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2007: </a:t>
            </a:r>
            <a:r>
              <a:rPr lang="en-US" sz="2000" dirty="0">
                <a:solidFill>
                  <a:srgbClr val="000000"/>
                </a:solidFill>
                <a:latin typeface="Myriad Pro" panose="020B0503030403020204" pitchFamily="34" charset="0"/>
              </a:rPr>
              <a:t>Ruled by the </a:t>
            </a:r>
            <a:r>
              <a:rPr lang="en-US" sz="2000" i="1" dirty="0">
                <a:solidFill>
                  <a:srgbClr val="000000"/>
                </a:solidFill>
                <a:latin typeface="Myriad Pro" panose="020B0503030403020204" pitchFamily="34" charset="0"/>
              </a:rPr>
              <a:t>Operational Guidelines </a:t>
            </a:r>
            <a:r>
              <a:rPr lang="en-US" sz="2000" dirty="0">
                <a:solidFill>
                  <a:srgbClr val="000000"/>
                </a:solidFill>
                <a:latin typeface="Myriad Pro" panose="020B0503030403020204" pitchFamily="34" charset="0"/>
              </a:rPr>
              <a:t>+ the UNESCO Directives</a:t>
            </a:r>
          </a:p>
          <a:p>
            <a:pPr marL="690882" lvl="1" indent="-345441">
              <a:buClr>
                <a:srgbClr val="0077D4"/>
              </a:buClr>
              <a:buFont typeface="Arial" panose="020B0604020202020204" pitchFamily="34" charset="0"/>
              <a:buChar char="•"/>
            </a:pPr>
            <a:endParaRPr lang="en-US" sz="2000"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2010-2014: </a:t>
            </a:r>
            <a:r>
              <a:rPr lang="en-US" sz="2000" dirty="0">
                <a:solidFill>
                  <a:srgbClr val="000000"/>
                </a:solidFill>
                <a:latin typeface="Myriad Pro" panose="020B0503030403020204" pitchFamily="34" charset="0"/>
              </a:rPr>
              <a:t>Working Group for a revision of the </a:t>
            </a:r>
            <a:r>
              <a:rPr lang="en-US" sz="2000" i="1" dirty="0">
                <a:solidFill>
                  <a:srgbClr val="000000"/>
                </a:solidFill>
                <a:latin typeface="Myriad Pro" panose="020B0503030403020204" pitchFamily="34" charset="0"/>
              </a:rPr>
              <a:t>Operational Guidelines</a:t>
            </a:r>
          </a:p>
          <a:p>
            <a:pPr marL="690882" lvl="1" indent="-345441">
              <a:buClr>
                <a:srgbClr val="0077D4"/>
              </a:buClr>
              <a:buFont typeface="Arial" panose="020B0604020202020204" pitchFamily="34" charset="0"/>
              <a:buChar char="•"/>
            </a:pPr>
            <a:endParaRPr lang="en-US" sz="2000" b="1"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2015: </a:t>
            </a:r>
            <a:r>
              <a:rPr lang="en-US" sz="2000" dirty="0">
                <a:solidFill>
                  <a:srgbClr val="000000"/>
                </a:solidFill>
                <a:latin typeface="Myriad Pro" panose="020B0503030403020204" pitchFamily="34" charset="0"/>
              </a:rPr>
              <a:t>revised </a:t>
            </a:r>
            <a:r>
              <a:rPr lang="en-US" sz="2000" i="1" dirty="0">
                <a:solidFill>
                  <a:srgbClr val="000000"/>
                </a:solidFill>
                <a:latin typeface="Myriad Pro" panose="020B0503030403020204" pitchFamily="34" charset="0"/>
              </a:rPr>
              <a:t>Operational Guidelines</a:t>
            </a:r>
            <a:r>
              <a:rPr lang="en-US" sz="2000" dirty="0">
                <a:solidFill>
                  <a:srgbClr val="000000"/>
                </a:solidFill>
                <a:latin typeface="Myriad Pro" panose="020B0503030403020204" pitchFamily="34" charset="0"/>
              </a:rPr>
              <a:t> + Annex 14 adopted at the 39th session of the World Heritage Committee</a:t>
            </a:r>
          </a:p>
          <a:p>
            <a:pPr marL="690882" lvl="1" indent="-345441">
              <a:buClr>
                <a:srgbClr val="0077D4"/>
              </a:buClr>
              <a:buFont typeface="Arial" panose="020B0604020202020204" pitchFamily="34" charset="0"/>
              <a:buChar char="•"/>
            </a:pPr>
            <a:endParaRPr lang="en-US" sz="2000" b="1"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2021: </a:t>
            </a:r>
            <a:r>
              <a:rPr lang="en-US" sz="2000" dirty="0">
                <a:solidFill>
                  <a:srgbClr val="000000"/>
                </a:solidFill>
                <a:latin typeface="Myriad Pro" panose="020B0503030403020204" pitchFamily="34" charset="0"/>
              </a:rPr>
              <a:t>New Graphic Charter of the UNESCO logo</a:t>
            </a:r>
          </a:p>
          <a:p>
            <a:pPr marL="690882" lvl="1" indent="-345441">
              <a:buClr>
                <a:srgbClr val="0077D4"/>
              </a:buClr>
              <a:buFont typeface="Arial" panose="020B0604020202020204" pitchFamily="34" charset="0"/>
              <a:buChar char="•"/>
            </a:pPr>
            <a:endParaRPr lang="en-US" sz="2000" b="1"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2023: </a:t>
            </a:r>
            <a:r>
              <a:rPr lang="en-US" sz="2000" dirty="0">
                <a:solidFill>
                  <a:srgbClr val="000000"/>
                </a:solidFill>
                <a:latin typeface="Myriad Pro" panose="020B0503030403020204" pitchFamily="34" charset="0"/>
              </a:rPr>
              <a:t>Revision of the </a:t>
            </a:r>
            <a:r>
              <a:rPr lang="en-US" sz="2000" i="1" dirty="0">
                <a:solidFill>
                  <a:srgbClr val="000000"/>
                </a:solidFill>
                <a:latin typeface="Myriad Pro" panose="020B0503030403020204" pitchFamily="34" charset="0"/>
              </a:rPr>
              <a:t>Operational Guidelines</a:t>
            </a:r>
            <a:r>
              <a:rPr lang="en-US" sz="2000" dirty="0">
                <a:solidFill>
                  <a:srgbClr val="000000"/>
                </a:solidFill>
                <a:latin typeface="Myriad Pro" panose="020B0503030403020204" pitchFamily="34" charset="0"/>
              </a:rPr>
              <a:t> + Annex 14 at the 45th extended session of the World Heritage Committee</a:t>
            </a:r>
          </a:p>
        </p:txBody>
      </p:sp>
      <p:sp>
        <p:nvSpPr>
          <p:cNvPr id="7" name="TextBox 9">
            <a:extLst>
              <a:ext uri="{FF2B5EF4-FFF2-40B4-BE49-F238E27FC236}">
                <a16:creationId xmlns:a16="http://schemas.microsoft.com/office/drawing/2014/main" id="{A5CBCA5A-872B-C92C-6AB4-DD50B4C26710}"/>
              </a:ext>
            </a:extLst>
          </p:cNvPr>
          <p:cNvSpPr txBox="1"/>
          <p:nvPr/>
        </p:nvSpPr>
        <p:spPr>
          <a:xfrm>
            <a:off x="1152280" y="1405121"/>
            <a:ext cx="1582044" cy="4351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400" b="1" dirty="0">
                <a:solidFill>
                  <a:srgbClr val="000000"/>
                </a:solidFill>
                <a:latin typeface="Myriad Pro" panose="020B0503030403020204" pitchFamily="34" charset="0"/>
              </a:rPr>
              <a:t>Key dates:</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272600" y="163644"/>
            <a:ext cx="11646800" cy="455408"/>
          </a:xfrm>
        </p:spPr>
        <p:txBody>
          <a:bodyPr>
            <a:normAutofit/>
          </a:bodyPr>
          <a:lstStyle/>
          <a:p>
            <a:r>
              <a:rPr lang="en-GB" sz="2800" b="1" dirty="0">
                <a:latin typeface="Myriad Pro" panose="020B0503030403020204" pitchFamily="34" charset="0"/>
              </a:rPr>
              <a:t>IV – </a:t>
            </a:r>
            <a:r>
              <a:rPr lang="en-US" sz="2800" b="1" dirty="0">
                <a:latin typeface="Myriad Pro" panose="020B0503030403020204" pitchFamily="34" charset="0"/>
              </a:rPr>
              <a:t>Rules governing the use of the Emblem and the combined logos </a:t>
            </a:r>
            <a:endParaRPr lang="en-GB" sz="2800" b="1" dirty="0">
              <a:latin typeface="Myriad Pro" panose="020B0503030403020204" pitchFamily="34" charset="0"/>
            </a:endParaRPr>
          </a:p>
        </p:txBody>
      </p:sp>
    </p:spTree>
    <p:extLst>
      <p:ext uri="{BB962C8B-B14F-4D97-AF65-F5344CB8AC3E}">
        <p14:creationId xmlns:p14="http://schemas.microsoft.com/office/powerpoint/2010/main" val="90973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itle 1">
            <a:extLst>
              <a:ext uri="{FF2B5EF4-FFF2-40B4-BE49-F238E27FC236}">
                <a16:creationId xmlns:a16="http://schemas.microsoft.com/office/drawing/2014/main" id="{603CDC7F-9381-8B5B-4852-81ED40438225}"/>
              </a:ext>
            </a:extLst>
          </p:cNvPr>
          <p:cNvSpPr>
            <a:spLocks noGrp="1"/>
          </p:cNvSpPr>
          <p:nvPr>
            <p:ph type="ctrTitle"/>
          </p:nvPr>
        </p:nvSpPr>
        <p:spPr>
          <a:xfrm>
            <a:off x="183212" y="160798"/>
            <a:ext cx="11825554"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Operational Guidelines</a:t>
            </a:r>
            <a:endParaRPr lang="fr-FR" sz="2800" b="1" dirty="0">
              <a:latin typeface="Myriad Pro" panose="020B0503030403020204" pitchFamily="34" charset="0"/>
            </a:endParaRPr>
          </a:p>
        </p:txBody>
      </p:sp>
      <p:pic>
        <p:nvPicPr>
          <p:cNvPr id="4" name="Image 3">
            <a:extLst>
              <a:ext uri="{FF2B5EF4-FFF2-40B4-BE49-F238E27FC236}">
                <a16:creationId xmlns:a16="http://schemas.microsoft.com/office/drawing/2014/main" id="{BDDB85C9-01A6-15B7-520B-599E763DF20B}"/>
              </a:ext>
            </a:extLst>
          </p:cNvPr>
          <p:cNvPicPr>
            <a:picLocks noChangeAspect="1"/>
          </p:cNvPicPr>
          <p:nvPr/>
        </p:nvPicPr>
        <p:blipFill>
          <a:blip r:embed="rId3"/>
          <a:stretch>
            <a:fillRect/>
          </a:stretch>
        </p:blipFill>
        <p:spPr>
          <a:xfrm>
            <a:off x="2348963" y="972113"/>
            <a:ext cx="7494073" cy="5362662"/>
          </a:xfrm>
          <a:prstGeom prst="rect">
            <a:avLst/>
          </a:prstGeom>
        </p:spPr>
      </p:pic>
    </p:spTree>
    <p:extLst>
      <p:ext uri="{BB962C8B-B14F-4D97-AF65-F5344CB8AC3E}">
        <p14:creationId xmlns:p14="http://schemas.microsoft.com/office/powerpoint/2010/main" val="385903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itle 1">
            <a:extLst>
              <a:ext uri="{FF2B5EF4-FFF2-40B4-BE49-F238E27FC236}">
                <a16:creationId xmlns:a16="http://schemas.microsoft.com/office/drawing/2014/main" id="{3ED06EBF-1019-280E-FE27-C49C04D29AE1}"/>
              </a:ext>
            </a:extLst>
          </p:cNvPr>
          <p:cNvSpPr>
            <a:spLocks noGrp="1"/>
          </p:cNvSpPr>
          <p:nvPr>
            <p:ph type="ctrTitle"/>
          </p:nvPr>
        </p:nvSpPr>
        <p:spPr>
          <a:xfrm>
            <a:off x="164375" y="160798"/>
            <a:ext cx="11863227"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Operational Guidelines</a:t>
            </a:r>
            <a:endParaRPr lang="fr-FR" sz="2800" b="1" dirty="0">
              <a:latin typeface="Myriad Pro" panose="020B0503030403020204" pitchFamily="34" charset="0"/>
            </a:endParaRPr>
          </a:p>
        </p:txBody>
      </p:sp>
      <p:pic>
        <p:nvPicPr>
          <p:cNvPr id="2" name="Image 1">
            <a:extLst>
              <a:ext uri="{FF2B5EF4-FFF2-40B4-BE49-F238E27FC236}">
                <a16:creationId xmlns:a16="http://schemas.microsoft.com/office/drawing/2014/main" id="{F179D850-23FB-59E1-BBF2-6B3E0AFB6CDC}"/>
              </a:ext>
            </a:extLst>
          </p:cNvPr>
          <p:cNvPicPr>
            <a:picLocks noChangeAspect="1"/>
          </p:cNvPicPr>
          <p:nvPr/>
        </p:nvPicPr>
        <p:blipFill>
          <a:blip r:embed="rId3"/>
          <a:stretch>
            <a:fillRect/>
          </a:stretch>
        </p:blipFill>
        <p:spPr>
          <a:xfrm>
            <a:off x="2407725" y="970469"/>
            <a:ext cx="7376549" cy="5364306"/>
          </a:xfrm>
          <a:prstGeom prst="rect">
            <a:avLst/>
          </a:prstGeom>
        </p:spPr>
      </p:pic>
    </p:spTree>
    <p:extLst>
      <p:ext uri="{BB962C8B-B14F-4D97-AF65-F5344CB8AC3E}">
        <p14:creationId xmlns:p14="http://schemas.microsoft.com/office/powerpoint/2010/main" val="6997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10" name="Title 1">
            <a:extLst>
              <a:ext uri="{FF2B5EF4-FFF2-40B4-BE49-F238E27FC236}">
                <a16:creationId xmlns:a16="http://schemas.microsoft.com/office/drawing/2014/main" id="{8A8B8042-2390-6B3C-8321-C229BD7C1D31}"/>
              </a:ext>
            </a:extLst>
          </p:cNvPr>
          <p:cNvSpPr>
            <a:spLocks noGrp="1"/>
          </p:cNvSpPr>
          <p:nvPr>
            <p:ph type="ctrTitle"/>
          </p:nvPr>
        </p:nvSpPr>
        <p:spPr>
          <a:xfrm>
            <a:off x="164388" y="152400"/>
            <a:ext cx="11938570"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Operational Guidelines</a:t>
            </a:r>
            <a:endParaRPr lang="fr-FR" sz="2800" b="1" dirty="0">
              <a:latin typeface="Myriad Pro" panose="020B0503030403020204" pitchFamily="34" charset="0"/>
            </a:endParaRPr>
          </a:p>
        </p:txBody>
      </p:sp>
      <p:pic>
        <p:nvPicPr>
          <p:cNvPr id="4" name="Image 3">
            <a:extLst>
              <a:ext uri="{FF2B5EF4-FFF2-40B4-BE49-F238E27FC236}">
                <a16:creationId xmlns:a16="http://schemas.microsoft.com/office/drawing/2014/main" id="{39D9D6AE-9661-D975-CCDE-561034320E5D}"/>
              </a:ext>
            </a:extLst>
          </p:cNvPr>
          <p:cNvPicPr>
            <a:picLocks noChangeAspect="1"/>
          </p:cNvPicPr>
          <p:nvPr/>
        </p:nvPicPr>
        <p:blipFill>
          <a:blip r:embed="rId3"/>
          <a:stretch>
            <a:fillRect/>
          </a:stretch>
        </p:blipFill>
        <p:spPr>
          <a:xfrm>
            <a:off x="2256302" y="800658"/>
            <a:ext cx="7679373" cy="5509951"/>
          </a:xfrm>
          <a:prstGeom prst="rect">
            <a:avLst/>
          </a:prstGeom>
          <a:noFill/>
        </p:spPr>
      </p:pic>
    </p:spTree>
    <p:extLst>
      <p:ext uri="{BB962C8B-B14F-4D97-AF65-F5344CB8AC3E}">
        <p14:creationId xmlns:p14="http://schemas.microsoft.com/office/powerpoint/2010/main" val="133052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082893" y="1585075"/>
            <a:ext cx="9717932" cy="33239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plaque should be so placed that it can easily be seen by visitors, without disfiguring the property;</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choice of materials and format, left to the discretion of the site, should respect the spirit of the place;</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World Heritage emblem or the site-generic logo should appear on the plaque;</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text should mention the property's Outstanding Universal Value ;</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text should make reference to the World Heritage Convention, to the World Heritage List, and to the international recognition conferred by inscription on this List.</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3" y="999191"/>
            <a:ext cx="11350193" cy="4399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400" b="1" dirty="0">
                <a:solidFill>
                  <a:srgbClr val="000000"/>
                </a:solidFill>
                <a:latin typeface="Myriad Pro" panose="020B0503030403020204" pitchFamily="34" charset="0"/>
              </a:rPr>
              <a:t>Commemorative plaque of the site</a:t>
            </a:r>
            <a:r>
              <a:rPr lang="fr-FR" sz="2400" dirty="0">
                <a:solidFill>
                  <a:srgbClr val="000000"/>
                </a:solidFill>
                <a:latin typeface="Myriad Pro" panose="020B0503030403020204" pitchFamily="34" charset="0"/>
              </a:rPr>
              <a:t>:</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IV.2 - </a:t>
            </a:r>
            <a:r>
              <a:rPr lang="fr-FR" sz="2800" b="1" dirty="0">
                <a:latin typeface="Myriad Pro" panose="020B0503030403020204" pitchFamily="34" charset="0"/>
              </a:rPr>
              <a:t>Example of use</a:t>
            </a:r>
          </a:p>
        </p:txBody>
      </p:sp>
      <p:grpSp>
        <p:nvGrpSpPr>
          <p:cNvPr id="10" name="Group 9">
            <a:extLst>
              <a:ext uri="{FF2B5EF4-FFF2-40B4-BE49-F238E27FC236}">
                <a16:creationId xmlns:a16="http://schemas.microsoft.com/office/drawing/2014/main" id="{97C980E1-FBAB-35A4-4931-3BD267E15E52}"/>
              </a:ext>
            </a:extLst>
          </p:cNvPr>
          <p:cNvGrpSpPr/>
          <p:nvPr/>
        </p:nvGrpSpPr>
        <p:grpSpPr>
          <a:xfrm>
            <a:off x="1839673" y="5093635"/>
            <a:ext cx="10157810" cy="1153498"/>
            <a:chOff x="0" y="0"/>
            <a:chExt cx="3923249" cy="491322"/>
          </a:xfrm>
        </p:grpSpPr>
        <p:sp>
          <p:nvSpPr>
            <p:cNvPr id="12" name="Freeform 12">
              <a:extLst>
                <a:ext uri="{FF2B5EF4-FFF2-40B4-BE49-F238E27FC236}">
                  <a16:creationId xmlns:a16="http://schemas.microsoft.com/office/drawing/2014/main" id="{4455C12A-D1AD-C17E-5968-EF75FCC8C6BE}"/>
                </a:ext>
              </a:extLst>
            </p:cNvPr>
            <p:cNvSpPr/>
            <p:nvPr/>
          </p:nvSpPr>
          <p:spPr>
            <a:xfrm>
              <a:off x="0" y="0"/>
              <a:ext cx="3923249" cy="491322"/>
            </a:xfrm>
            <a:custGeom>
              <a:avLst/>
              <a:gdLst/>
              <a:ahLst/>
              <a:cxnLst/>
              <a:rect l="l" t="t" r="r" b="b"/>
              <a:pathLst>
                <a:path w="3923249" h="491322">
                  <a:moveTo>
                    <a:pt x="0" y="0"/>
                  </a:moveTo>
                  <a:lnTo>
                    <a:pt x="3923249" y="0"/>
                  </a:lnTo>
                  <a:lnTo>
                    <a:pt x="3923249" y="491322"/>
                  </a:lnTo>
                  <a:lnTo>
                    <a:pt x="0" y="491322"/>
                  </a:lnTo>
                  <a:close/>
                </a:path>
              </a:pathLst>
            </a:custGeom>
            <a:solidFill>
              <a:srgbClr val="5B9BD5"/>
            </a:solidFill>
          </p:spPr>
          <p:txBody>
            <a:bodyPr/>
            <a:lstStyle/>
            <a:p>
              <a:endParaRPr lang="fr-FR"/>
            </a:p>
          </p:txBody>
        </p:sp>
        <p:sp>
          <p:nvSpPr>
            <p:cNvPr id="13" name="TextBox 13">
              <a:extLst>
                <a:ext uri="{FF2B5EF4-FFF2-40B4-BE49-F238E27FC236}">
                  <a16:creationId xmlns:a16="http://schemas.microsoft.com/office/drawing/2014/main" id="{FC39FEF2-E932-EE65-C663-B19A48C13795}"/>
                </a:ext>
              </a:extLst>
            </p:cNvPr>
            <p:cNvSpPr txBox="1"/>
            <p:nvPr/>
          </p:nvSpPr>
          <p:spPr>
            <a:xfrm>
              <a:off x="0" y="9525"/>
              <a:ext cx="3923249" cy="48179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11" name="TextBox 14">
            <a:extLst>
              <a:ext uri="{FF2B5EF4-FFF2-40B4-BE49-F238E27FC236}">
                <a16:creationId xmlns:a16="http://schemas.microsoft.com/office/drawing/2014/main" id="{E1A65762-5F55-8ECF-8CC0-9CC46FD029E8}"/>
              </a:ext>
            </a:extLst>
          </p:cNvPr>
          <p:cNvSpPr txBox="1"/>
          <p:nvPr/>
        </p:nvSpPr>
        <p:spPr>
          <a:xfrm>
            <a:off x="2082893" y="5210130"/>
            <a:ext cx="9532672" cy="8617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spc="18" dirty="0">
                <a:solidFill>
                  <a:srgbClr val="FFFFFF"/>
                </a:solidFill>
                <a:latin typeface="Myriad Pro" panose="020B0503030403020204" pitchFamily="34" charset="0"/>
              </a:rPr>
              <a:t>Example of text proposed by the Committee (</a:t>
            </a:r>
            <a:r>
              <a:rPr lang="en-US" sz="1400" b="1" i="1" spc="18" dirty="0">
                <a:solidFill>
                  <a:srgbClr val="FFFFFF"/>
                </a:solidFill>
                <a:latin typeface="Myriad Pro" panose="020B0503030403020204" pitchFamily="34" charset="0"/>
              </a:rPr>
              <a:t>OG</a:t>
            </a:r>
            <a:r>
              <a:rPr lang="en-US" sz="1400" b="1" spc="18" dirty="0">
                <a:solidFill>
                  <a:srgbClr val="FFFFFF"/>
                </a:solidFill>
                <a:latin typeface="Myriad Pro" panose="020B0503030403020204" pitchFamily="34" charset="0"/>
              </a:rPr>
              <a:t>, Chap. VIII, art. 270-271) </a:t>
            </a:r>
            <a:r>
              <a:rPr lang="en-US" sz="1400" spc="18" dirty="0">
                <a:solidFill>
                  <a:srgbClr val="FFFFFF"/>
                </a:solidFill>
                <a:latin typeface="Myriad Pro" panose="020B0503030403020204" pitchFamily="34" charset="0"/>
              </a:rPr>
              <a:t>:</a:t>
            </a:r>
          </a:p>
          <a:p>
            <a:pPr algn="ctr"/>
            <a:r>
              <a:rPr lang="en-US" sz="1400" spc="18" dirty="0">
                <a:solidFill>
                  <a:srgbClr val="FFFFFF"/>
                </a:solidFill>
                <a:latin typeface="Myriad Pro" panose="020B0503030403020204" pitchFamily="34" charset="0"/>
              </a:rPr>
              <a:t>"(Name of property) has been inscribed upon the World Heritage List of the Convention concerning the Protection of the World Cultural and Natural Heritage. Inscription on this List confirms the Outstanding Universal Value of a cultural or natural property which deserves protection for the benefit of all humanity." </a:t>
            </a:r>
          </a:p>
        </p:txBody>
      </p:sp>
    </p:spTree>
    <p:extLst>
      <p:ext uri="{BB962C8B-B14F-4D97-AF65-F5344CB8AC3E}">
        <p14:creationId xmlns:p14="http://schemas.microsoft.com/office/powerpoint/2010/main" val="290044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705403" y="2242603"/>
            <a:ext cx="5639892" cy="31513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Immediate identification</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Accurate information</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Better orientation</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Belonging to a global network</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Branding reinforcement</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3" y="1089278"/>
            <a:ext cx="11350193" cy="44678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The proper use of a shared and unique emblem contributes to:</a:t>
            </a:r>
          </a:p>
        </p:txBody>
      </p:sp>
      <p:sp>
        <p:nvSpPr>
          <p:cNvPr id="4" name="Freeform 5">
            <a:extLst>
              <a:ext uri="{FF2B5EF4-FFF2-40B4-BE49-F238E27FC236}">
                <a16:creationId xmlns:a16="http://schemas.microsoft.com/office/drawing/2014/main" id="{85C59F86-10A3-1AB2-E9DB-A291F2B36F05}"/>
              </a:ext>
            </a:extLst>
          </p:cNvPr>
          <p:cNvSpPr>
            <a:spLocks noChangeAspect="1"/>
          </p:cNvSpPr>
          <p:nvPr/>
        </p:nvSpPr>
        <p:spPr>
          <a:xfrm>
            <a:off x="9187744" y="2890124"/>
            <a:ext cx="1822858" cy="1856334"/>
          </a:xfrm>
          <a:custGeom>
            <a:avLst/>
            <a:gdLst/>
            <a:ahLst/>
            <a:cxnLst/>
            <a:rect l="l" t="t" r="r" b="b"/>
            <a:pathLst>
              <a:path w="5068418" h="5161497">
                <a:moveTo>
                  <a:pt x="0" y="0"/>
                </a:moveTo>
                <a:lnTo>
                  <a:pt x="5068418" y="0"/>
                </a:lnTo>
                <a:lnTo>
                  <a:pt x="5068418" y="5161497"/>
                </a:lnTo>
                <a:lnTo>
                  <a:pt x="0" y="5161497"/>
                </a:lnTo>
                <a:lnTo>
                  <a:pt x="0" y="0"/>
                </a:lnTo>
                <a:close/>
              </a:path>
            </a:pathLst>
          </a:custGeom>
          <a:blipFill>
            <a:blip r:embed="rId3"/>
            <a:stretch>
              <a:fillRect r="-2603" b="-462"/>
            </a:stretch>
          </a:blipFill>
        </p:spPr>
        <p:txBody>
          <a:bodyPr/>
          <a:lstStyle/>
          <a:p>
            <a:endParaRPr lang="fr-FR"/>
          </a:p>
        </p:txBody>
      </p:sp>
      <p:sp>
        <p:nvSpPr>
          <p:cNvPr id="9" name="Titre 8">
            <a:extLst>
              <a:ext uri="{FF2B5EF4-FFF2-40B4-BE49-F238E27FC236}">
                <a16:creationId xmlns:a16="http://schemas.microsoft.com/office/drawing/2014/main" id="{1FDBE18D-311D-AE3B-95F9-D70D5625FDE4}"/>
              </a:ext>
            </a:extLst>
          </p:cNvPr>
          <p:cNvSpPr>
            <a:spLocks noGrp="1"/>
          </p:cNvSpPr>
          <p:nvPr>
            <p:ph type="ctrTitle"/>
          </p:nvPr>
        </p:nvSpPr>
        <p:spPr>
          <a:xfrm>
            <a:off x="420893" y="399329"/>
            <a:ext cx="4066439" cy="385887"/>
          </a:xfrm>
        </p:spPr>
        <p:txBody>
          <a:bodyPr>
            <a:normAutofit fontScale="90000"/>
          </a:bodyPr>
          <a:lstStyle/>
          <a:p>
            <a:r>
              <a:rPr lang="fr-FR" sz="3100" b="1" dirty="0" err="1">
                <a:latin typeface="Myriad Pro" panose="020B0503030403020204"/>
              </a:rPr>
              <a:t>Why</a:t>
            </a:r>
            <a:r>
              <a:rPr lang="fr-FR" sz="3100" b="1" dirty="0">
                <a:latin typeface="Myriad Pro" panose="020B0503030403020204"/>
              </a:rPr>
              <a:t> use the logo?</a:t>
            </a:r>
            <a:br>
              <a:rPr lang="fr-FR" dirty="0"/>
            </a:br>
            <a:endParaRPr lang="fr-FR" dirty="0"/>
          </a:p>
        </p:txBody>
      </p:sp>
    </p:spTree>
    <p:extLst>
      <p:ext uri="{BB962C8B-B14F-4D97-AF65-F5344CB8AC3E}">
        <p14:creationId xmlns:p14="http://schemas.microsoft.com/office/powerpoint/2010/main" val="1855365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6287784" y="2480644"/>
            <a:ext cx="5222197" cy="295465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77D4"/>
              </a:buClr>
            </a:pPr>
            <a:r>
              <a:rPr lang="fr-FR" sz="2400" b="1" dirty="0" err="1">
                <a:solidFill>
                  <a:srgbClr val="000000"/>
                </a:solidFill>
                <a:latin typeface="Myriad Pro" panose="020B0503030403020204" pitchFamily="34" charset="0"/>
              </a:rPr>
              <a:t>Consequences</a:t>
            </a:r>
            <a:r>
              <a:rPr lang="fr-FR" sz="2400" b="1" dirty="0">
                <a:solidFill>
                  <a:srgbClr val="000000"/>
                </a:solidFill>
                <a:latin typeface="Myriad Pro" panose="020B0503030403020204" pitchFamily="34" charset="0"/>
              </a:rPr>
              <a:t>:</a:t>
            </a:r>
          </a:p>
          <a:p>
            <a:pPr marL="457200" indent="-457200">
              <a:buClr>
                <a:srgbClr val="0077D4"/>
              </a:buClr>
              <a:buFont typeface="Arial" panose="020B0604020202020204" pitchFamily="34" charset="0"/>
              <a:buChar char="•"/>
            </a:pPr>
            <a:endParaRPr lang="fr-FR" sz="2400" dirty="0">
              <a:solidFill>
                <a:srgbClr val="000000"/>
              </a:solidFill>
              <a:latin typeface="Myriad Pro" panose="020B0503030403020204" pitchFamily="34" charset="0"/>
            </a:endParaRPr>
          </a:p>
          <a:p>
            <a:pPr marL="457200" indent="-457200">
              <a:buClr>
                <a:srgbClr val="0077D4"/>
              </a:buClr>
              <a:buFont typeface="Arial" panose="020B0604020202020204" pitchFamily="34" charset="0"/>
              <a:buChar char="•"/>
            </a:pPr>
            <a:r>
              <a:rPr lang="fr-FR" sz="2400" dirty="0">
                <a:solidFill>
                  <a:srgbClr val="000000"/>
                </a:solidFill>
                <a:latin typeface="Myriad Pro" panose="020B0503030403020204" pitchFamily="34" charset="0"/>
              </a:rPr>
              <a:t>Confusion for the public</a:t>
            </a:r>
          </a:p>
          <a:p>
            <a:pPr marL="457200" indent="-457200">
              <a:buClr>
                <a:srgbClr val="0077D4"/>
              </a:buClr>
              <a:buFont typeface="Arial" panose="020B0604020202020204" pitchFamily="34" charset="0"/>
              <a:buChar char="•"/>
            </a:pPr>
            <a:endParaRPr lang="fr-FR" sz="2400" dirty="0">
              <a:solidFill>
                <a:srgbClr val="000000"/>
              </a:solidFill>
              <a:latin typeface="Myriad Pro" panose="020B0503030403020204" pitchFamily="34" charset="0"/>
            </a:endParaRPr>
          </a:p>
          <a:p>
            <a:pPr marL="457200" indent="-457200">
              <a:buClr>
                <a:srgbClr val="0077D4"/>
              </a:buClr>
              <a:buFont typeface="Arial" panose="020B0604020202020204" pitchFamily="34" charset="0"/>
              <a:buChar char="•"/>
            </a:pPr>
            <a:r>
              <a:rPr lang="en-US" sz="2400" dirty="0">
                <a:solidFill>
                  <a:srgbClr val="000000"/>
                </a:solidFill>
                <a:latin typeface="Myriad Pro" panose="020B0503030403020204" pitchFamily="34" charset="0"/>
              </a:rPr>
              <a:t>No benefit for the site, the country or UNESCO</a:t>
            </a:r>
          </a:p>
          <a:p>
            <a:pPr marL="457200" indent="-457200">
              <a:buClr>
                <a:srgbClr val="0077D4"/>
              </a:buClr>
              <a:buFont typeface="Arial" panose="020B0604020202020204" pitchFamily="34" charset="0"/>
              <a:buChar char="•"/>
            </a:pPr>
            <a:endParaRPr lang="fr-FR" sz="2400" dirty="0">
              <a:solidFill>
                <a:srgbClr val="000000"/>
              </a:solidFill>
              <a:latin typeface="Myriad Pro" panose="020B0503030403020204" pitchFamily="34" charset="0"/>
            </a:endParaRPr>
          </a:p>
          <a:p>
            <a:pPr marL="457200" indent="-457200">
              <a:buClr>
                <a:srgbClr val="0077D4"/>
              </a:buClr>
              <a:buFont typeface="Arial" panose="020B0604020202020204" pitchFamily="34" charset="0"/>
              <a:buChar char="•"/>
            </a:pPr>
            <a:r>
              <a:rPr lang="fr-FR" sz="2400" dirty="0">
                <a:solidFill>
                  <a:srgbClr val="000000"/>
                </a:solidFill>
                <a:latin typeface="Myriad Pro" panose="020B0503030403020204" pitchFamily="34" charset="0"/>
              </a:rPr>
              <a:t>No </a:t>
            </a:r>
            <a:r>
              <a:rPr lang="fr-FR" sz="2400" dirty="0" err="1">
                <a:solidFill>
                  <a:srgbClr val="000000"/>
                </a:solidFill>
                <a:latin typeface="Myriad Pro" panose="020B0503030403020204" pitchFamily="34" charset="0"/>
              </a:rPr>
              <a:t>quality</a:t>
            </a:r>
            <a:r>
              <a:rPr lang="fr-FR" sz="2400" dirty="0">
                <a:solidFill>
                  <a:srgbClr val="000000"/>
                </a:solidFill>
                <a:latin typeface="Myriad Pro" panose="020B0503030403020204" pitchFamily="34" charset="0"/>
              </a:rPr>
              <a:t> control</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351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400" b="1" dirty="0">
                <a:solidFill>
                  <a:srgbClr val="000000"/>
                </a:solidFill>
                <a:latin typeface="Myriad Pro" panose="020B0503030403020204" pitchFamily="34" charset="0"/>
              </a:rPr>
              <a:t>Examples of unofficial or unauthorized logos</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fr-FR" sz="2800" b="1" dirty="0">
                <a:latin typeface="Myriad Pro" panose="020B0503030403020204" pitchFamily="34" charset="0"/>
              </a:rPr>
              <a:t>IV.3 - </a:t>
            </a:r>
            <a:r>
              <a:rPr lang="fr-FR" sz="2800" b="1" dirty="0" err="1">
                <a:latin typeface="Myriad Pro" panose="020B0503030403020204" pitchFamily="34" charset="0"/>
              </a:rPr>
              <a:t>Examples</a:t>
            </a:r>
            <a:r>
              <a:rPr lang="fr-FR" sz="2800" b="1" dirty="0">
                <a:latin typeface="Myriad Pro" panose="020B0503030403020204" pitchFamily="34" charset="0"/>
              </a:rPr>
              <a:t> of </a:t>
            </a:r>
            <a:r>
              <a:rPr lang="fr-FR" sz="2800" b="1" dirty="0" err="1">
                <a:latin typeface="Myriad Pro" panose="020B0503030403020204" pitchFamily="34" charset="0"/>
              </a:rPr>
              <a:t>misuses</a:t>
            </a:r>
            <a:endParaRPr lang="fr-FR" sz="2800" b="1" dirty="0">
              <a:latin typeface="Myriad Pro" panose="020B0503030403020204" pitchFamily="34" charset="0"/>
            </a:endParaRPr>
          </a:p>
        </p:txBody>
      </p:sp>
      <p:sp>
        <p:nvSpPr>
          <p:cNvPr id="14" name="Freeform 7">
            <a:extLst>
              <a:ext uri="{FF2B5EF4-FFF2-40B4-BE49-F238E27FC236}">
                <a16:creationId xmlns:a16="http://schemas.microsoft.com/office/drawing/2014/main" id="{34FAE3A7-1CD2-8A12-E2D4-57451451028F}"/>
              </a:ext>
            </a:extLst>
          </p:cNvPr>
          <p:cNvSpPr>
            <a:spLocks noChangeAspect="1"/>
          </p:cNvSpPr>
          <p:nvPr/>
        </p:nvSpPr>
        <p:spPr>
          <a:xfrm>
            <a:off x="1689699" y="5111506"/>
            <a:ext cx="1810474" cy="853448"/>
          </a:xfrm>
          <a:custGeom>
            <a:avLst/>
            <a:gdLst/>
            <a:ahLst/>
            <a:cxnLst/>
            <a:rect l="l" t="t" r="r" b="b"/>
            <a:pathLst>
              <a:path w="3249659" h="1531872">
                <a:moveTo>
                  <a:pt x="0" y="0"/>
                </a:moveTo>
                <a:lnTo>
                  <a:pt x="3249659" y="0"/>
                </a:lnTo>
                <a:lnTo>
                  <a:pt x="3249659" y="1531872"/>
                </a:lnTo>
                <a:lnTo>
                  <a:pt x="0" y="1531872"/>
                </a:lnTo>
                <a:lnTo>
                  <a:pt x="0" y="0"/>
                </a:lnTo>
                <a:close/>
              </a:path>
            </a:pathLst>
          </a:custGeom>
          <a:blipFill>
            <a:blip r:embed="rId3"/>
            <a:stretch>
              <a:fillRect l="-29398" t="-569663" r="-368367" b="-242995"/>
            </a:stretch>
          </a:blipFill>
        </p:spPr>
        <p:txBody>
          <a:bodyPr/>
          <a:lstStyle/>
          <a:p>
            <a:endParaRPr lang="fr-FR"/>
          </a:p>
        </p:txBody>
      </p:sp>
      <p:sp>
        <p:nvSpPr>
          <p:cNvPr id="15" name="Freeform 8">
            <a:extLst>
              <a:ext uri="{FF2B5EF4-FFF2-40B4-BE49-F238E27FC236}">
                <a16:creationId xmlns:a16="http://schemas.microsoft.com/office/drawing/2014/main" id="{4BA34D89-E47F-0ED4-4854-7EF39368F8E9}"/>
              </a:ext>
            </a:extLst>
          </p:cNvPr>
          <p:cNvSpPr>
            <a:spLocks noChangeAspect="1"/>
          </p:cNvSpPr>
          <p:nvPr/>
        </p:nvSpPr>
        <p:spPr>
          <a:xfrm>
            <a:off x="3854664" y="1984656"/>
            <a:ext cx="1246330" cy="991977"/>
          </a:xfrm>
          <a:custGeom>
            <a:avLst/>
            <a:gdLst/>
            <a:ahLst/>
            <a:cxnLst/>
            <a:rect l="l" t="t" r="r" b="b"/>
            <a:pathLst>
              <a:path w="2237065" h="1780521">
                <a:moveTo>
                  <a:pt x="0" y="0"/>
                </a:moveTo>
                <a:lnTo>
                  <a:pt x="2237064" y="0"/>
                </a:lnTo>
                <a:lnTo>
                  <a:pt x="2237064" y="1780521"/>
                </a:lnTo>
                <a:lnTo>
                  <a:pt x="0" y="1780521"/>
                </a:lnTo>
                <a:lnTo>
                  <a:pt x="0" y="0"/>
                </a:lnTo>
                <a:close/>
              </a:path>
            </a:pathLst>
          </a:custGeom>
          <a:blipFill>
            <a:blip r:embed="rId4"/>
            <a:stretch>
              <a:fillRect l="-386474" t="-267667" r="-42247" b="-102279"/>
            </a:stretch>
          </a:blipFill>
        </p:spPr>
        <p:txBody>
          <a:bodyPr/>
          <a:lstStyle/>
          <a:p>
            <a:endParaRPr lang="fr-FR"/>
          </a:p>
        </p:txBody>
      </p:sp>
      <p:sp>
        <p:nvSpPr>
          <p:cNvPr id="16" name="Freeform 9">
            <a:extLst>
              <a:ext uri="{FF2B5EF4-FFF2-40B4-BE49-F238E27FC236}">
                <a16:creationId xmlns:a16="http://schemas.microsoft.com/office/drawing/2014/main" id="{8A589141-9A56-9360-C123-B8D0E40EEE57}"/>
              </a:ext>
            </a:extLst>
          </p:cNvPr>
          <p:cNvSpPr>
            <a:spLocks noChangeAspect="1"/>
          </p:cNvSpPr>
          <p:nvPr/>
        </p:nvSpPr>
        <p:spPr>
          <a:xfrm>
            <a:off x="3854664" y="5130102"/>
            <a:ext cx="1724137" cy="853448"/>
          </a:xfrm>
          <a:custGeom>
            <a:avLst/>
            <a:gdLst/>
            <a:ahLst/>
            <a:cxnLst/>
            <a:rect l="l" t="t" r="r" b="b"/>
            <a:pathLst>
              <a:path w="3094690" h="1531872">
                <a:moveTo>
                  <a:pt x="0" y="0"/>
                </a:moveTo>
                <a:lnTo>
                  <a:pt x="3094690" y="0"/>
                </a:lnTo>
                <a:lnTo>
                  <a:pt x="3094690" y="1531872"/>
                </a:lnTo>
                <a:lnTo>
                  <a:pt x="0" y="1531872"/>
                </a:lnTo>
                <a:lnTo>
                  <a:pt x="0" y="0"/>
                </a:lnTo>
                <a:close/>
              </a:path>
            </a:pathLst>
          </a:custGeom>
          <a:blipFill>
            <a:blip r:embed="rId5"/>
            <a:stretch>
              <a:fillRect/>
            </a:stretch>
          </a:blipFill>
        </p:spPr>
        <p:txBody>
          <a:bodyPr/>
          <a:lstStyle/>
          <a:p>
            <a:endParaRPr lang="fr-FR"/>
          </a:p>
        </p:txBody>
      </p:sp>
      <p:sp>
        <p:nvSpPr>
          <p:cNvPr id="17" name="Freeform 10">
            <a:extLst>
              <a:ext uri="{FF2B5EF4-FFF2-40B4-BE49-F238E27FC236}">
                <a16:creationId xmlns:a16="http://schemas.microsoft.com/office/drawing/2014/main" id="{BE998A4D-DC4C-11DE-8B60-74A2BDB791B8}"/>
              </a:ext>
            </a:extLst>
          </p:cNvPr>
          <p:cNvSpPr>
            <a:spLocks noChangeAspect="1"/>
          </p:cNvSpPr>
          <p:nvPr/>
        </p:nvSpPr>
        <p:spPr>
          <a:xfrm>
            <a:off x="3825410" y="3290345"/>
            <a:ext cx="1610236" cy="1338581"/>
          </a:xfrm>
          <a:custGeom>
            <a:avLst/>
            <a:gdLst/>
            <a:ahLst/>
            <a:cxnLst/>
            <a:rect l="l" t="t" r="r" b="b"/>
            <a:pathLst>
              <a:path w="2530143" h="2103295">
                <a:moveTo>
                  <a:pt x="0" y="0"/>
                </a:moveTo>
                <a:lnTo>
                  <a:pt x="2530142" y="0"/>
                </a:lnTo>
                <a:lnTo>
                  <a:pt x="2530142" y="2103295"/>
                </a:lnTo>
                <a:lnTo>
                  <a:pt x="0" y="2103295"/>
                </a:lnTo>
                <a:lnTo>
                  <a:pt x="0" y="0"/>
                </a:lnTo>
                <a:close/>
              </a:path>
            </a:pathLst>
          </a:custGeom>
          <a:blipFill>
            <a:blip r:embed="rId6"/>
            <a:stretch>
              <a:fillRect l="-16945" t="-135449" r="-138149" b="-10889"/>
            </a:stretch>
          </a:blipFill>
        </p:spPr>
        <p:txBody>
          <a:bodyPr/>
          <a:lstStyle/>
          <a:p>
            <a:endParaRPr lang="fr-FR"/>
          </a:p>
        </p:txBody>
      </p:sp>
      <p:sp>
        <p:nvSpPr>
          <p:cNvPr id="18" name="Freeform 11">
            <a:extLst>
              <a:ext uri="{FF2B5EF4-FFF2-40B4-BE49-F238E27FC236}">
                <a16:creationId xmlns:a16="http://schemas.microsoft.com/office/drawing/2014/main" id="{750C5A80-6695-2C41-93E2-720573E92125}"/>
              </a:ext>
            </a:extLst>
          </p:cNvPr>
          <p:cNvSpPr>
            <a:spLocks noChangeAspect="1"/>
          </p:cNvSpPr>
          <p:nvPr/>
        </p:nvSpPr>
        <p:spPr>
          <a:xfrm>
            <a:off x="2066812" y="3447597"/>
            <a:ext cx="1283533" cy="1181329"/>
          </a:xfrm>
          <a:custGeom>
            <a:avLst/>
            <a:gdLst/>
            <a:ahLst/>
            <a:cxnLst/>
            <a:rect l="l" t="t" r="r" b="b"/>
            <a:pathLst>
              <a:path w="1894837" h="1743956">
                <a:moveTo>
                  <a:pt x="0" y="0"/>
                </a:moveTo>
                <a:lnTo>
                  <a:pt x="1894837" y="0"/>
                </a:lnTo>
                <a:lnTo>
                  <a:pt x="1894837" y="1743956"/>
                </a:lnTo>
                <a:lnTo>
                  <a:pt x="0" y="1743956"/>
                </a:lnTo>
                <a:lnTo>
                  <a:pt x="0" y="0"/>
                </a:lnTo>
                <a:close/>
              </a:path>
            </a:pathLst>
          </a:custGeom>
          <a:blipFill>
            <a:blip r:embed="rId7"/>
            <a:stretch>
              <a:fillRect l="-359885" t="-18377" r="-18316" b="-271303"/>
            </a:stretch>
          </a:blipFill>
        </p:spPr>
        <p:txBody>
          <a:bodyPr/>
          <a:lstStyle/>
          <a:p>
            <a:endParaRPr lang="fr-FR"/>
          </a:p>
        </p:txBody>
      </p:sp>
      <p:sp>
        <p:nvSpPr>
          <p:cNvPr id="19" name="Freeform 12">
            <a:extLst>
              <a:ext uri="{FF2B5EF4-FFF2-40B4-BE49-F238E27FC236}">
                <a16:creationId xmlns:a16="http://schemas.microsoft.com/office/drawing/2014/main" id="{68E3DF53-D4F5-A7C8-4E37-A67ED865753D}"/>
              </a:ext>
            </a:extLst>
          </p:cNvPr>
          <p:cNvSpPr>
            <a:spLocks noChangeAspect="1"/>
          </p:cNvSpPr>
          <p:nvPr/>
        </p:nvSpPr>
        <p:spPr>
          <a:xfrm>
            <a:off x="1731227" y="2083447"/>
            <a:ext cx="1727417" cy="794393"/>
          </a:xfrm>
          <a:custGeom>
            <a:avLst/>
            <a:gdLst/>
            <a:ahLst/>
            <a:cxnLst/>
            <a:rect l="l" t="t" r="r" b="b"/>
            <a:pathLst>
              <a:path w="2909944" h="1338206">
                <a:moveTo>
                  <a:pt x="0" y="0"/>
                </a:moveTo>
                <a:lnTo>
                  <a:pt x="2909944" y="0"/>
                </a:lnTo>
                <a:lnTo>
                  <a:pt x="2909944" y="1338206"/>
                </a:lnTo>
                <a:lnTo>
                  <a:pt x="0" y="1338206"/>
                </a:lnTo>
                <a:lnTo>
                  <a:pt x="0" y="0"/>
                </a:lnTo>
                <a:close/>
              </a:path>
            </a:pathLst>
          </a:custGeom>
          <a:blipFill>
            <a:blip r:embed="rId8"/>
            <a:stretch>
              <a:fillRect l="-127621" t="-201708" r="-153897" b="-269201"/>
            </a:stretch>
          </a:blipFill>
        </p:spPr>
        <p:txBody>
          <a:bodyPr/>
          <a:lstStyle/>
          <a:p>
            <a:endParaRPr lang="fr-FR"/>
          </a:p>
        </p:txBody>
      </p:sp>
    </p:spTree>
    <p:extLst>
      <p:ext uri="{BB962C8B-B14F-4D97-AF65-F5344CB8AC3E}">
        <p14:creationId xmlns:p14="http://schemas.microsoft.com/office/powerpoint/2010/main" val="418175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F87D4-2300-6649-6837-CBE145F89FFE}"/>
              </a:ext>
            </a:extLst>
          </p:cNvPr>
          <p:cNvSpPr txBox="1"/>
          <p:nvPr/>
        </p:nvSpPr>
        <p:spPr>
          <a:xfrm>
            <a:off x="3048000" y="877779"/>
            <a:ext cx="6096000" cy="630942"/>
          </a:xfrm>
          <a:prstGeom prst="rect">
            <a:avLst/>
          </a:prstGeom>
          <a:noFill/>
        </p:spPr>
        <p:txBody>
          <a:bodyPr wrap="square">
            <a:spAutoFit/>
          </a:bodyPr>
          <a:lstStyle/>
          <a:p>
            <a:pPr algn="ctr">
              <a:lnSpc>
                <a:spcPts val="4162"/>
              </a:lnSpc>
            </a:pPr>
            <a:r>
              <a:rPr lang="en-US" sz="4000" b="1" spc="50" dirty="0">
                <a:solidFill>
                  <a:srgbClr val="FFFFFF"/>
                </a:solidFill>
                <a:latin typeface="Myriad Pro" panose="020B0503030403020204" pitchFamily="34" charset="0"/>
              </a:rPr>
              <a:t>Conclusion</a:t>
            </a:r>
          </a:p>
        </p:txBody>
      </p:sp>
      <p:sp>
        <p:nvSpPr>
          <p:cNvPr id="7" name="TextBox 6">
            <a:extLst>
              <a:ext uri="{FF2B5EF4-FFF2-40B4-BE49-F238E27FC236}">
                <a16:creationId xmlns:a16="http://schemas.microsoft.com/office/drawing/2014/main" id="{18946B1D-9436-015B-C121-FA8CCD748DB2}"/>
              </a:ext>
            </a:extLst>
          </p:cNvPr>
          <p:cNvSpPr txBox="1"/>
          <p:nvPr/>
        </p:nvSpPr>
        <p:spPr>
          <a:xfrm>
            <a:off x="838194" y="1841493"/>
            <a:ext cx="10515603" cy="2215991"/>
          </a:xfrm>
          <a:prstGeom prst="rect">
            <a:avLst/>
          </a:prstGeom>
          <a:noFill/>
        </p:spPr>
        <p:txBody>
          <a:bodyPr wrap="square">
            <a:spAutoFit/>
          </a:bodyPr>
          <a:lstStyle/>
          <a:p>
            <a:pPr marL="342900" indent="-342900" algn="l">
              <a:buFont typeface="Wingdings" panose="05000000000000000000" pitchFamily="2" charset="2"/>
              <a:buChar char="Ø"/>
            </a:pPr>
            <a:r>
              <a:rPr lang="en-US" sz="2300" dirty="0">
                <a:solidFill>
                  <a:srgbClr val="FFFFFF"/>
                </a:solidFill>
                <a:latin typeface="Myriad Pro" panose="020B0503030403020204" pitchFamily="34" charset="0"/>
              </a:rPr>
              <a:t>Use logos to promote sites and raise awareness of the World Heritage Convention</a:t>
            </a:r>
          </a:p>
          <a:p>
            <a:pPr marL="342900" indent="-342900" algn="l">
              <a:buFont typeface="Wingdings" panose="05000000000000000000" pitchFamily="2" charset="2"/>
              <a:buChar char="Ø"/>
            </a:pPr>
            <a:endParaRPr lang="en-US" sz="2300" dirty="0">
              <a:solidFill>
                <a:srgbClr val="FFFFFF"/>
              </a:solidFill>
              <a:latin typeface="Myriad Pro" panose="020B0503030403020204" pitchFamily="34" charset="0"/>
            </a:endParaRPr>
          </a:p>
          <a:p>
            <a:pPr marL="342900" indent="-342900" algn="l">
              <a:buFont typeface="Wingdings" panose="05000000000000000000" pitchFamily="2" charset="2"/>
              <a:buChar char="Ø"/>
            </a:pPr>
            <a:r>
              <a:rPr lang="en-US" sz="2300" dirty="0">
                <a:solidFill>
                  <a:srgbClr val="FFFFFF"/>
                </a:solidFill>
                <a:latin typeface="Myriad Pro" panose="020B0503030403020204" pitchFamily="34" charset="0"/>
              </a:rPr>
              <a:t>Help us identifying misuses</a:t>
            </a:r>
          </a:p>
          <a:p>
            <a:pPr marL="342900" indent="-342900" algn="l">
              <a:buFont typeface="Wingdings" panose="05000000000000000000" pitchFamily="2" charset="2"/>
              <a:buChar char="Ø"/>
            </a:pPr>
            <a:endParaRPr lang="en-US" sz="2300" dirty="0">
              <a:solidFill>
                <a:srgbClr val="FFFFFF"/>
              </a:solidFill>
              <a:latin typeface="Myriad Pro" panose="020B0503030403020204" pitchFamily="34" charset="0"/>
            </a:endParaRPr>
          </a:p>
          <a:p>
            <a:pPr marL="342900" indent="-342900" algn="l">
              <a:buFont typeface="Wingdings" panose="05000000000000000000" pitchFamily="2" charset="2"/>
              <a:buChar char="Ø"/>
            </a:pPr>
            <a:r>
              <a:rPr lang="en-US" sz="2300" dirty="0">
                <a:solidFill>
                  <a:srgbClr val="FFFFFF"/>
                </a:solidFill>
                <a:latin typeface="Myriad Pro" panose="020B0503030403020204" pitchFamily="34" charset="0"/>
              </a:rPr>
              <a:t>Contact us for information, assistance, or to submit a request:</a:t>
            </a:r>
          </a:p>
        </p:txBody>
      </p:sp>
      <p:sp>
        <p:nvSpPr>
          <p:cNvPr id="9" name="Freeform 9">
            <a:extLst>
              <a:ext uri="{FF2B5EF4-FFF2-40B4-BE49-F238E27FC236}">
                <a16:creationId xmlns:a16="http://schemas.microsoft.com/office/drawing/2014/main" id="{C0314BD5-FB2C-EC0E-5566-7EC68B18F7AB}"/>
              </a:ext>
            </a:extLst>
          </p:cNvPr>
          <p:cNvSpPr/>
          <p:nvPr/>
        </p:nvSpPr>
        <p:spPr>
          <a:xfrm>
            <a:off x="0" y="4744199"/>
            <a:ext cx="12192000" cy="2137065"/>
          </a:xfrm>
          <a:custGeom>
            <a:avLst/>
            <a:gdLst/>
            <a:ahLst/>
            <a:cxnLst/>
            <a:rect l="l" t="t" r="r" b="b"/>
            <a:pathLst>
              <a:path w="2069933" h="812800">
                <a:moveTo>
                  <a:pt x="0" y="0"/>
                </a:moveTo>
                <a:lnTo>
                  <a:pt x="2069933" y="0"/>
                </a:lnTo>
                <a:lnTo>
                  <a:pt x="2069933" y="812800"/>
                </a:lnTo>
                <a:lnTo>
                  <a:pt x="0" y="812800"/>
                </a:lnTo>
                <a:close/>
              </a:path>
            </a:pathLst>
          </a:custGeom>
          <a:solidFill>
            <a:srgbClr val="FFFFFF"/>
          </a:solidFill>
        </p:spPr>
        <p:txBody>
          <a:bodyPr/>
          <a:lstStyle/>
          <a:p>
            <a:endParaRPr lang="fr-FR"/>
          </a:p>
        </p:txBody>
      </p:sp>
      <p:sp>
        <p:nvSpPr>
          <p:cNvPr id="10" name="TextBox 11">
            <a:extLst>
              <a:ext uri="{FF2B5EF4-FFF2-40B4-BE49-F238E27FC236}">
                <a16:creationId xmlns:a16="http://schemas.microsoft.com/office/drawing/2014/main" id="{88DB644C-29CA-50CF-31F6-E42A4DE732D2}"/>
              </a:ext>
            </a:extLst>
          </p:cNvPr>
          <p:cNvSpPr txBox="1"/>
          <p:nvPr/>
        </p:nvSpPr>
        <p:spPr>
          <a:xfrm>
            <a:off x="4425339" y="5104845"/>
            <a:ext cx="3341312" cy="3693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spc="23" dirty="0">
                <a:solidFill>
                  <a:srgbClr val="181717"/>
                </a:solidFill>
                <a:latin typeface="Myriad Pro" panose="020B0503030403020204" pitchFamily="34" charset="0"/>
                <a:hlinkClick r:id="rId2"/>
              </a:rPr>
              <a:t>wh-info@unesco.org</a:t>
            </a:r>
            <a:r>
              <a:rPr lang="en-US" sz="2400" spc="23" dirty="0">
                <a:solidFill>
                  <a:srgbClr val="181717"/>
                </a:solidFill>
                <a:latin typeface="Myriad Pro" panose="020B0503030403020204" pitchFamily="34" charset="0"/>
              </a:rPr>
              <a:t> </a:t>
            </a:r>
            <a:endParaRPr lang="en-US" sz="2400" u="sng" spc="23" dirty="0">
              <a:solidFill>
                <a:srgbClr val="181717"/>
              </a:solidFill>
              <a:latin typeface="Myriad Pro" panose="020B0503030403020204" pitchFamily="34" charset="0"/>
            </a:endParaRPr>
          </a:p>
        </p:txBody>
      </p:sp>
    </p:spTree>
    <p:extLst>
      <p:ext uri="{BB962C8B-B14F-4D97-AF65-F5344CB8AC3E}">
        <p14:creationId xmlns:p14="http://schemas.microsoft.com/office/powerpoint/2010/main" val="1796417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5" y="31"/>
            <a:ext cx="12191997" cy="3335383"/>
            <a:chOff x="0" y="0"/>
            <a:chExt cx="24383994" cy="6670766"/>
          </a:xfrm>
        </p:grpSpPr>
        <p:sp>
          <p:nvSpPr>
            <p:cNvPr id="3" name="Freeform 3"/>
            <p:cNvSpPr/>
            <p:nvPr/>
          </p:nvSpPr>
          <p:spPr>
            <a:xfrm>
              <a:off x="0" y="0"/>
              <a:ext cx="24384000" cy="6670802"/>
            </a:xfrm>
            <a:custGeom>
              <a:avLst/>
              <a:gdLst/>
              <a:ahLst/>
              <a:cxnLst/>
              <a:rect l="l" t="t" r="r" b="b"/>
              <a:pathLst>
                <a:path w="24384000" h="6670802">
                  <a:moveTo>
                    <a:pt x="0" y="0"/>
                  </a:moveTo>
                  <a:lnTo>
                    <a:pt x="24384000" y="0"/>
                  </a:lnTo>
                  <a:lnTo>
                    <a:pt x="24384000" y="6670802"/>
                  </a:lnTo>
                  <a:lnTo>
                    <a:pt x="0" y="6670802"/>
                  </a:lnTo>
                  <a:close/>
                </a:path>
              </a:pathLst>
            </a:custGeom>
            <a:gradFill rotWithShape="1">
              <a:gsLst>
                <a:gs pos="0">
                  <a:srgbClr val="004983">
                    <a:alpha val="100000"/>
                  </a:srgbClr>
                </a:gs>
                <a:gs pos="100000">
                  <a:srgbClr val="0077D4">
                    <a:alpha val="100000"/>
                  </a:srgbClr>
                </a:gs>
              </a:gsLst>
              <a:lin ang="15281992"/>
            </a:gradFill>
          </p:spPr>
          <p:txBody>
            <a:bodyPr/>
            <a:lstStyle/>
            <a:p>
              <a:endParaRPr lang="en-US"/>
            </a:p>
          </p:txBody>
        </p:sp>
      </p:grpSp>
      <p:sp>
        <p:nvSpPr>
          <p:cNvPr id="4" name="AutoShape 4"/>
          <p:cNvSpPr/>
          <p:nvPr/>
        </p:nvSpPr>
        <p:spPr>
          <a:xfrm rot="5359913">
            <a:off x="2789185" y="6593959"/>
            <a:ext cx="544572" cy="0"/>
          </a:xfrm>
          <a:prstGeom prst="line">
            <a:avLst/>
          </a:prstGeom>
          <a:ln w="9525" cap="rnd">
            <a:solidFill>
              <a:srgbClr val="FFFFFF"/>
            </a:solidFill>
            <a:prstDash val="solid"/>
            <a:headEnd type="none" w="sm" len="sm"/>
            <a:tailEnd type="none" w="sm" len="sm"/>
          </a:ln>
        </p:spPr>
        <p:txBody>
          <a:bodyPr/>
          <a:lstStyle/>
          <a:p>
            <a:endParaRPr lang="en-US"/>
          </a:p>
        </p:txBody>
      </p:sp>
      <p:sp>
        <p:nvSpPr>
          <p:cNvPr id="5" name="AutoShape 5"/>
          <p:cNvSpPr/>
          <p:nvPr/>
        </p:nvSpPr>
        <p:spPr>
          <a:xfrm rot="5359913">
            <a:off x="10288233" y="6583633"/>
            <a:ext cx="544572" cy="0"/>
          </a:xfrm>
          <a:prstGeom prst="line">
            <a:avLst/>
          </a:prstGeom>
          <a:ln w="9525" cap="rnd">
            <a:solidFill>
              <a:srgbClr val="FFFFFF"/>
            </a:solidFill>
            <a:prstDash val="solid"/>
            <a:headEnd type="none" w="sm" len="sm"/>
            <a:tailEnd type="none" w="sm" len="sm"/>
          </a:ln>
        </p:spPr>
        <p:txBody>
          <a:bodyPr/>
          <a:lstStyle/>
          <a:p>
            <a:endParaRPr lang="en-US"/>
          </a:p>
        </p:txBody>
      </p:sp>
      <p:sp>
        <p:nvSpPr>
          <p:cNvPr id="6" name="TextBox 6"/>
          <p:cNvSpPr txBox="1"/>
          <p:nvPr/>
        </p:nvSpPr>
        <p:spPr>
          <a:xfrm>
            <a:off x="0" y="1059466"/>
            <a:ext cx="12192000" cy="1692771"/>
          </a:xfrm>
          <a:prstGeom prst="rect">
            <a:avLst/>
          </a:prstGeom>
        </p:spPr>
        <p:txBody>
          <a:bodyPr lIns="0" tIns="0" rIns="0" bIns="0" rtlCol="0" anchor="t">
            <a:spAutoFit/>
          </a:bodyPr>
          <a:lstStyle/>
          <a:p>
            <a:pPr algn="ctr">
              <a:lnSpc>
                <a:spcPts val="13201"/>
              </a:lnSpc>
            </a:pPr>
            <a:r>
              <a:rPr lang="en-US" sz="11001" spc="103" dirty="0">
                <a:solidFill>
                  <a:srgbClr val="FFFFFF"/>
                </a:solidFill>
                <a:latin typeface="TT Rounds Condensed"/>
              </a:rPr>
              <a:t>Thank you</a:t>
            </a:r>
          </a:p>
        </p:txBody>
      </p:sp>
      <p:sp>
        <p:nvSpPr>
          <p:cNvPr id="14" name="TextBox 13">
            <a:extLst>
              <a:ext uri="{FF2B5EF4-FFF2-40B4-BE49-F238E27FC236}">
                <a16:creationId xmlns:a16="http://schemas.microsoft.com/office/drawing/2014/main" id="{C1BF43F3-D59C-BD93-FFE3-713C22F4C237}"/>
              </a:ext>
            </a:extLst>
          </p:cNvPr>
          <p:cNvSpPr txBox="1"/>
          <p:nvPr/>
        </p:nvSpPr>
        <p:spPr>
          <a:xfrm>
            <a:off x="9692219" y="5895866"/>
            <a:ext cx="2499781" cy="830997"/>
          </a:xfrm>
          <a:prstGeom prst="rect">
            <a:avLst/>
          </a:prstGeom>
          <a:noFill/>
        </p:spPr>
        <p:txBody>
          <a:bodyPr wrap="square">
            <a:spAutoFit/>
          </a:bodyPr>
          <a:lstStyle/>
          <a:p>
            <a:pPr algn="r"/>
            <a:r>
              <a:rPr lang="en-US" sz="1200" spc="21" dirty="0">
                <a:solidFill>
                  <a:srgbClr val="5B9BD5"/>
                </a:solidFill>
                <a:latin typeface="Myriad Pro" panose="020B0503030403020204" pitchFamily="34" charset="0"/>
              </a:rPr>
              <a:t>Culture Sector</a:t>
            </a:r>
          </a:p>
          <a:p>
            <a:pPr algn="r"/>
            <a:r>
              <a:rPr lang="en-US" sz="1200" spc="21" dirty="0">
                <a:solidFill>
                  <a:srgbClr val="5B9BD5"/>
                </a:solidFill>
                <a:latin typeface="Myriad Pro" panose="020B0503030403020204" pitchFamily="34" charset="0"/>
              </a:rPr>
              <a:t>Communication, Cities, Events Unit</a:t>
            </a:r>
          </a:p>
          <a:p>
            <a:pPr algn="r"/>
            <a:r>
              <a:rPr lang="en-US" sz="1200" spc="21" dirty="0">
                <a:solidFill>
                  <a:srgbClr val="5B9BD5"/>
                </a:solidFill>
                <a:latin typeface="Myriad Pro" panose="020B0503030403020204" pitchFamily="34" charset="0"/>
              </a:rPr>
              <a:t>(CLT/CCE)</a:t>
            </a:r>
          </a:p>
        </p:txBody>
      </p:sp>
      <p:pic>
        <p:nvPicPr>
          <p:cNvPr id="12" name="Image 11">
            <a:extLst>
              <a:ext uri="{FF2B5EF4-FFF2-40B4-BE49-F238E27FC236}">
                <a16:creationId xmlns:a16="http://schemas.microsoft.com/office/drawing/2014/main" id="{617F5A61-19F7-6F70-4D54-88D939C4744E}"/>
              </a:ext>
            </a:extLst>
          </p:cNvPr>
          <p:cNvPicPr>
            <a:picLocks noChangeAspect="1"/>
          </p:cNvPicPr>
          <p:nvPr/>
        </p:nvPicPr>
        <p:blipFill>
          <a:blip r:embed="rId2"/>
          <a:stretch>
            <a:fillRect/>
          </a:stretch>
        </p:blipFill>
        <p:spPr>
          <a:xfrm>
            <a:off x="1" y="5488432"/>
            <a:ext cx="1429990" cy="13695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lnSpc>
                <a:spcPts val="3198"/>
              </a:lnSpc>
            </a:pPr>
            <a:r>
              <a:rPr lang="en-US" sz="2800" b="1" spc="38" dirty="0">
                <a:solidFill>
                  <a:srgbClr val="FFFFFF"/>
                </a:solidFill>
                <a:latin typeface="Myriad Pro" panose="020B0503030403020204" pitchFamily="34" charset="0"/>
              </a:rPr>
              <a:t>Which emblems and logos ?</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1177360" y="1287399"/>
            <a:ext cx="9837259" cy="93410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There are different logos and emblems for different users and different uses</a:t>
            </a:r>
          </a:p>
        </p:txBody>
      </p:sp>
      <p:sp>
        <p:nvSpPr>
          <p:cNvPr id="9" name="Freeform 7">
            <a:extLst>
              <a:ext uri="{FF2B5EF4-FFF2-40B4-BE49-F238E27FC236}">
                <a16:creationId xmlns:a16="http://schemas.microsoft.com/office/drawing/2014/main" id="{8D668FC0-1C0C-3CE5-62E9-975058487BCB}"/>
              </a:ext>
            </a:extLst>
          </p:cNvPr>
          <p:cNvSpPr>
            <a:spLocks noChangeAspect="1"/>
          </p:cNvSpPr>
          <p:nvPr/>
        </p:nvSpPr>
        <p:spPr>
          <a:xfrm>
            <a:off x="8773670" y="4402518"/>
            <a:ext cx="1512284" cy="1512284"/>
          </a:xfrm>
          <a:custGeom>
            <a:avLst/>
            <a:gdLst/>
            <a:ahLst/>
            <a:cxnLst/>
            <a:rect l="l" t="t" r="r" b="b"/>
            <a:pathLst>
              <a:path w="2517942" h="2517942">
                <a:moveTo>
                  <a:pt x="0" y="0"/>
                </a:moveTo>
                <a:lnTo>
                  <a:pt x="2517942" y="0"/>
                </a:lnTo>
                <a:lnTo>
                  <a:pt x="2517942" y="2517942"/>
                </a:lnTo>
                <a:lnTo>
                  <a:pt x="0" y="2517942"/>
                </a:lnTo>
                <a:lnTo>
                  <a:pt x="0" y="0"/>
                </a:lnTo>
                <a:close/>
              </a:path>
            </a:pathLst>
          </a:custGeom>
          <a:blipFill>
            <a:blip r:embed="rId3"/>
            <a:stretch>
              <a:fillRect/>
            </a:stretch>
          </a:blipFill>
        </p:spPr>
        <p:txBody>
          <a:bodyPr/>
          <a:lstStyle/>
          <a:p>
            <a:endParaRPr lang="fr-FR"/>
          </a:p>
        </p:txBody>
      </p:sp>
      <p:sp>
        <p:nvSpPr>
          <p:cNvPr id="10" name="Freeform 8">
            <a:extLst>
              <a:ext uri="{FF2B5EF4-FFF2-40B4-BE49-F238E27FC236}">
                <a16:creationId xmlns:a16="http://schemas.microsoft.com/office/drawing/2014/main" id="{BF79F622-8C39-BA5A-AFC1-07994779CB7A}"/>
              </a:ext>
            </a:extLst>
          </p:cNvPr>
          <p:cNvSpPr>
            <a:spLocks noChangeAspect="1"/>
          </p:cNvSpPr>
          <p:nvPr/>
        </p:nvSpPr>
        <p:spPr>
          <a:xfrm>
            <a:off x="5424347" y="3999576"/>
            <a:ext cx="2586168" cy="523498"/>
          </a:xfrm>
          <a:custGeom>
            <a:avLst/>
            <a:gdLst/>
            <a:ahLst/>
            <a:cxnLst/>
            <a:rect l="l" t="t" r="r" b="b"/>
            <a:pathLst>
              <a:path w="3946571" h="798873">
                <a:moveTo>
                  <a:pt x="0" y="0"/>
                </a:moveTo>
                <a:lnTo>
                  <a:pt x="3946571" y="0"/>
                </a:lnTo>
                <a:lnTo>
                  <a:pt x="3946571" y="798874"/>
                </a:lnTo>
                <a:lnTo>
                  <a:pt x="0" y="798874"/>
                </a:lnTo>
                <a:lnTo>
                  <a:pt x="0" y="0"/>
                </a:lnTo>
                <a:close/>
              </a:path>
            </a:pathLst>
          </a:custGeom>
          <a:blipFill>
            <a:blip r:embed="rId4"/>
            <a:stretch>
              <a:fillRect/>
            </a:stretch>
          </a:blipFill>
        </p:spPr>
        <p:txBody>
          <a:bodyPr/>
          <a:lstStyle/>
          <a:p>
            <a:endParaRPr lang="fr-FR"/>
          </a:p>
        </p:txBody>
      </p:sp>
      <p:sp>
        <p:nvSpPr>
          <p:cNvPr id="13" name="Freeform 11">
            <a:extLst>
              <a:ext uri="{FF2B5EF4-FFF2-40B4-BE49-F238E27FC236}">
                <a16:creationId xmlns:a16="http://schemas.microsoft.com/office/drawing/2014/main" id="{919BEA88-D399-B910-370D-5F93159B00AB}"/>
              </a:ext>
            </a:extLst>
          </p:cNvPr>
          <p:cNvSpPr>
            <a:spLocks noChangeAspect="1"/>
          </p:cNvSpPr>
          <p:nvPr/>
        </p:nvSpPr>
        <p:spPr>
          <a:xfrm>
            <a:off x="2891742" y="2596674"/>
            <a:ext cx="1696649" cy="1664651"/>
          </a:xfrm>
          <a:custGeom>
            <a:avLst/>
            <a:gdLst/>
            <a:ahLst/>
            <a:cxnLst/>
            <a:rect l="l" t="t" r="r" b="b"/>
            <a:pathLst>
              <a:path w="2521992" h="2474429">
                <a:moveTo>
                  <a:pt x="0" y="0"/>
                </a:moveTo>
                <a:lnTo>
                  <a:pt x="2521992" y="0"/>
                </a:lnTo>
                <a:lnTo>
                  <a:pt x="2521992" y="2474429"/>
                </a:lnTo>
                <a:lnTo>
                  <a:pt x="0" y="2474429"/>
                </a:lnTo>
                <a:lnTo>
                  <a:pt x="0" y="0"/>
                </a:lnTo>
                <a:close/>
              </a:path>
            </a:pathLst>
          </a:custGeom>
          <a:blipFill>
            <a:blip r:embed="rId5"/>
            <a:stretch>
              <a:fillRect l="-185491" r="-73974" b="-68867"/>
            </a:stretch>
          </a:blipFill>
        </p:spPr>
        <p:txBody>
          <a:bodyPr/>
          <a:lstStyle/>
          <a:p>
            <a:endParaRPr lang="fr-FR"/>
          </a:p>
        </p:txBody>
      </p:sp>
      <p:pic>
        <p:nvPicPr>
          <p:cNvPr id="4" name="Image 3" descr="Une image contenant texte, logo, Police, symbole&#10;&#10;Description générée automatiquement">
            <a:extLst>
              <a:ext uri="{FF2B5EF4-FFF2-40B4-BE49-F238E27FC236}">
                <a16:creationId xmlns:a16="http://schemas.microsoft.com/office/drawing/2014/main" id="{A77FF1BC-0D39-A387-008D-CD8262DFB112}"/>
              </a:ext>
            </a:extLst>
          </p:cNvPr>
          <p:cNvPicPr>
            <a:picLocks noChangeAspect="1"/>
          </p:cNvPicPr>
          <p:nvPr/>
        </p:nvPicPr>
        <p:blipFill>
          <a:blip r:embed="rId6"/>
          <a:stretch>
            <a:fillRect/>
          </a:stretch>
        </p:blipFill>
        <p:spPr>
          <a:xfrm>
            <a:off x="2801200" y="4538564"/>
            <a:ext cx="1877731" cy="1450974"/>
          </a:xfrm>
          <a:prstGeom prst="rect">
            <a:avLst/>
          </a:prstGeom>
        </p:spPr>
      </p:pic>
      <p:pic>
        <p:nvPicPr>
          <p:cNvPr id="5" name="Image 4">
            <a:extLst>
              <a:ext uri="{FF2B5EF4-FFF2-40B4-BE49-F238E27FC236}">
                <a16:creationId xmlns:a16="http://schemas.microsoft.com/office/drawing/2014/main" id="{DCABFDF5-D89C-497F-7950-3486B5DDFF32}"/>
              </a:ext>
            </a:extLst>
          </p:cNvPr>
          <p:cNvPicPr>
            <a:picLocks noChangeAspect="1"/>
          </p:cNvPicPr>
          <p:nvPr/>
        </p:nvPicPr>
        <p:blipFill>
          <a:blip r:embed="rId7"/>
          <a:stretch>
            <a:fillRect/>
          </a:stretch>
        </p:blipFill>
        <p:spPr>
          <a:xfrm>
            <a:off x="8801277" y="2626375"/>
            <a:ext cx="1457070" cy="1121761"/>
          </a:xfrm>
          <a:prstGeom prst="rect">
            <a:avLst/>
          </a:prstGeom>
        </p:spPr>
      </p:pic>
    </p:spTree>
    <p:extLst>
      <p:ext uri="{BB962C8B-B14F-4D97-AF65-F5344CB8AC3E}">
        <p14:creationId xmlns:p14="http://schemas.microsoft.com/office/powerpoint/2010/main" val="266468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lnSpc>
                <a:spcPts val="3198"/>
              </a:lnSpc>
            </a:pPr>
            <a:r>
              <a:rPr lang="en-US" sz="2800" b="1" spc="38" dirty="0">
                <a:solidFill>
                  <a:srgbClr val="FFFFFF"/>
                </a:solidFill>
                <a:latin typeface="Poppins Bold"/>
              </a:rPr>
              <a:t>I - The UNESCO logo</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411395"/>
            <a:ext cx="11350193" cy="4873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766"/>
              </a:lnSpc>
            </a:pPr>
            <a:r>
              <a:rPr lang="fr-FR" sz="3600" b="1" dirty="0">
                <a:solidFill>
                  <a:srgbClr val="000000"/>
                </a:solidFill>
                <a:latin typeface="Myriad Pro" panose="020B0503030403020204" pitchFamily="34" charset="0"/>
              </a:rPr>
              <a:t>Official </a:t>
            </a:r>
            <a:r>
              <a:rPr lang="fr-FR" sz="3600" b="1" dirty="0" err="1">
                <a:solidFill>
                  <a:srgbClr val="000000"/>
                </a:solidFill>
                <a:latin typeface="Myriad Pro" panose="020B0503030403020204" pitchFamily="34" charset="0"/>
              </a:rPr>
              <a:t>graphic</a:t>
            </a:r>
            <a:r>
              <a:rPr lang="fr-FR" sz="3600" b="1" dirty="0">
                <a:solidFill>
                  <a:srgbClr val="000000"/>
                </a:solidFill>
                <a:latin typeface="Myriad Pro" panose="020B0503030403020204" pitchFamily="34" charset="0"/>
              </a:rPr>
              <a:t> charter</a:t>
            </a:r>
          </a:p>
        </p:txBody>
      </p:sp>
      <p:sp>
        <p:nvSpPr>
          <p:cNvPr id="20" name="Freeform 11">
            <a:extLst>
              <a:ext uri="{FF2B5EF4-FFF2-40B4-BE49-F238E27FC236}">
                <a16:creationId xmlns:a16="http://schemas.microsoft.com/office/drawing/2014/main" id="{DFE8BD41-B8E4-809A-F9DB-BD5D86C4EA19}"/>
              </a:ext>
            </a:extLst>
          </p:cNvPr>
          <p:cNvSpPr/>
          <p:nvPr/>
        </p:nvSpPr>
        <p:spPr>
          <a:xfrm>
            <a:off x="5032498" y="1932147"/>
            <a:ext cx="614284" cy="428106"/>
          </a:xfrm>
          <a:custGeom>
            <a:avLst/>
            <a:gdLst/>
            <a:ahLst/>
            <a:cxnLst/>
            <a:rect l="l" t="t" r="r" b="b"/>
            <a:pathLst>
              <a:path w="1735201" h="1209294">
                <a:moveTo>
                  <a:pt x="0" y="1209294"/>
                </a:moveTo>
                <a:lnTo>
                  <a:pt x="1735201" y="0"/>
                </a:lnTo>
              </a:path>
            </a:pathLst>
          </a:custGeom>
          <a:solidFill>
            <a:srgbClr val="000000">
              <a:alpha val="0"/>
            </a:srgbClr>
          </a:solidFill>
        </p:spPr>
        <p:txBody>
          <a:bodyPr/>
          <a:lstStyle/>
          <a:p>
            <a:endParaRPr lang="fr-FR"/>
          </a:p>
        </p:txBody>
      </p:sp>
      <p:sp>
        <p:nvSpPr>
          <p:cNvPr id="15" name="Freeform 17">
            <a:extLst>
              <a:ext uri="{FF2B5EF4-FFF2-40B4-BE49-F238E27FC236}">
                <a16:creationId xmlns:a16="http://schemas.microsoft.com/office/drawing/2014/main" id="{F24C273F-3B9D-4E4F-9F17-1629C22C06A3}"/>
              </a:ext>
            </a:extLst>
          </p:cNvPr>
          <p:cNvSpPr/>
          <p:nvPr/>
        </p:nvSpPr>
        <p:spPr>
          <a:xfrm>
            <a:off x="8930271" y="4614115"/>
            <a:ext cx="700381" cy="414887"/>
          </a:xfrm>
          <a:custGeom>
            <a:avLst/>
            <a:gdLst/>
            <a:ahLst/>
            <a:cxnLst/>
            <a:rect l="l" t="t" r="r" b="b"/>
            <a:pathLst>
              <a:path w="1978406" h="1171956">
                <a:moveTo>
                  <a:pt x="1978406" y="1171956"/>
                </a:moveTo>
                <a:lnTo>
                  <a:pt x="0" y="0"/>
                </a:lnTo>
              </a:path>
            </a:pathLst>
          </a:custGeom>
          <a:solidFill>
            <a:srgbClr val="000000">
              <a:alpha val="0"/>
            </a:srgbClr>
          </a:solidFill>
        </p:spPr>
        <p:txBody>
          <a:bodyPr/>
          <a:lstStyle/>
          <a:p>
            <a:endParaRPr lang="fr-FR"/>
          </a:p>
        </p:txBody>
      </p:sp>
      <p:grpSp>
        <p:nvGrpSpPr>
          <p:cNvPr id="31" name="Group 30">
            <a:extLst>
              <a:ext uri="{FF2B5EF4-FFF2-40B4-BE49-F238E27FC236}">
                <a16:creationId xmlns:a16="http://schemas.microsoft.com/office/drawing/2014/main" id="{99819463-F72E-2835-73CC-23BB62825F52}"/>
              </a:ext>
            </a:extLst>
          </p:cNvPr>
          <p:cNvGrpSpPr/>
          <p:nvPr/>
        </p:nvGrpSpPr>
        <p:grpSpPr>
          <a:xfrm>
            <a:off x="3790702" y="3160237"/>
            <a:ext cx="4610575" cy="1674353"/>
            <a:chOff x="3790712" y="3579481"/>
            <a:chExt cx="4610575" cy="1674353"/>
          </a:xfrm>
        </p:grpSpPr>
        <p:sp>
          <p:nvSpPr>
            <p:cNvPr id="4" name="Freeform 8">
              <a:extLst>
                <a:ext uri="{FF2B5EF4-FFF2-40B4-BE49-F238E27FC236}">
                  <a16:creationId xmlns:a16="http://schemas.microsoft.com/office/drawing/2014/main" id="{D9212130-12D4-0973-2686-F332F8E5FD48}"/>
                </a:ext>
              </a:extLst>
            </p:cNvPr>
            <p:cNvSpPr>
              <a:spLocks noChangeAspect="1"/>
            </p:cNvSpPr>
            <p:nvPr/>
          </p:nvSpPr>
          <p:spPr>
            <a:xfrm>
              <a:off x="3790712" y="3579481"/>
              <a:ext cx="4610575" cy="933283"/>
            </a:xfrm>
            <a:custGeom>
              <a:avLst/>
              <a:gdLst/>
              <a:ahLst/>
              <a:cxnLst/>
              <a:rect l="l" t="t" r="r" b="b"/>
              <a:pathLst>
                <a:path w="7802628" h="1579425">
                  <a:moveTo>
                    <a:pt x="0" y="0"/>
                  </a:moveTo>
                  <a:lnTo>
                    <a:pt x="7802628" y="0"/>
                  </a:lnTo>
                  <a:lnTo>
                    <a:pt x="7802628" y="1579425"/>
                  </a:lnTo>
                  <a:lnTo>
                    <a:pt x="0" y="1579425"/>
                  </a:lnTo>
                  <a:lnTo>
                    <a:pt x="0" y="0"/>
                  </a:lnTo>
                  <a:close/>
                </a:path>
              </a:pathLst>
            </a:custGeom>
            <a:blipFill>
              <a:blip r:embed="rId3"/>
              <a:stretch>
                <a:fillRect/>
              </a:stretch>
            </a:blipFill>
          </p:spPr>
          <p:txBody>
            <a:bodyPr/>
            <a:lstStyle/>
            <a:p>
              <a:endParaRPr lang="fr-FR"/>
            </a:p>
          </p:txBody>
        </p:sp>
        <p:grpSp>
          <p:nvGrpSpPr>
            <p:cNvPr id="27" name="Group 26">
              <a:extLst>
                <a:ext uri="{FF2B5EF4-FFF2-40B4-BE49-F238E27FC236}">
                  <a16:creationId xmlns:a16="http://schemas.microsoft.com/office/drawing/2014/main" id="{A798163B-0148-DAF9-22EC-B89290198B77}"/>
                </a:ext>
              </a:extLst>
            </p:cNvPr>
            <p:cNvGrpSpPr/>
            <p:nvPr/>
          </p:nvGrpSpPr>
          <p:grpSpPr>
            <a:xfrm>
              <a:off x="3790714" y="4704978"/>
              <a:ext cx="1459468" cy="548856"/>
              <a:chOff x="3790712" y="2328376"/>
              <a:chExt cx="1459468" cy="548856"/>
            </a:xfrm>
          </p:grpSpPr>
          <p:sp>
            <p:nvSpPr>
              <p:cNvPr id="21" name="Freeform 12">
                <a:extLst>
                  <a:ext uri="{FF2B5EF4-FFF2-40B4-BE49-F238E27FC236}">
                    <a16:creationId xmlns:a16="http://schemas.microsoft.com/office/drawing/2014/main" id="{F45DB042-FA96-1266-5657-F4B7080BA303}"/>
                  </a:ext>
                </a:extLst>
              </p:cNvPr>
              <p:cNvSpPr/>
              <p:nvPr/>
            </p:nvSpPr>
            <p:spPr>
              <a:xfrm>
                <a:off x="3790712" y="2328376"/>
                <a:ext cx="1459468" cy="548856"/>
              </a:xfrm>
              <a:custGeom>
                <a:avLst/>
                <a:gdLst/>
                <a:ahLst/>
                <a:cxnLst/>
                <a:rect l="l" t="t" r="r" b="b"/>
                <a:pathLst>
                  <a:path w="3172587" h="1204214">
                    <a:moveTo>
                      <a:pt x="12700" y="0"/>
                    </a:moveTo>
                    <a:lnTo>
                      <a:pt x="3159887" y="0"/>
                    </a:lnTo>
                    <a:cubicBezTo>
                      <a:pt x="3166872" y="0"/>
                      <a:pt x="3172587" y="5715"/>
                      <a:pt x="3172587" y="12700"/>
                    </a:cubicBezTo>
                    <a:lnTo>
                      <a:pt x="3172587" y="1191514"/>
                    </a:lnTo>
                    <a:cubicBezTo>
                      <a:pt x="3172587" y="1198499"/>
                      <a:pt x="3166872" y="1204214"/>
                      <a:pt x="3159887" y="1204214"/>
                    </a:cubicBezTo>
                    <a:lnTo>
                      <a:pt x="12700" y="1204214"/>
                    </a:lnTo>
                    <a:cubicBezTo>
                      <a:pt x="5715" y="1204214"/>
                      <a:pt x="0" y="1198499"/>
                      <a:pt x="0" y="1191514"/>
                    </a:cubicBezTo>
                    <a:lnTo>
                      <a:pt x="0" y="12700"/>
                    </a:lnTo>
                    <a:cubicBezTo>
                      <a:pt x="0" y="5715"/>
                      <a:pt x="5715" y="0"/>
                      <a:pt x="12700" y="0"/>
                    </a:cubicBezTo>
                    <a:moveTo>
                      <a:pt x="12700" y="25400"/>
                    </a:moveTo>
                    <a:lnTo>
                      <a:pt x="12700" y="12700"/>
                    </a:lnTo>
                    <a:lnTo>
                      <a:pt x="25400" y="12700"/>
                    </a:lnTo>
                    <a:lnTo>
                      <a:pt x="25400" y="1191514"/>
                    </a:lnTo>
                    <a:lnTo>
                      <a:pt x="12700" y="1191514"/>
                    </a:lnTo>
                    <a:lnTo>
                      <a:pt x="12700" y="1178814"/>
                    </a:lnTo>
                    <a:lnTo>
                      <a:pt x="3159887" y="1178814"/>
                    </a:lnTo>
                    <a:lnTo>
                      <a:pt x="3159887" y="1191514"/>
                    </a:lnTo>
                    <a:lnTo>
                      <a:pt x="3147187" y="1191514"/>
                    </a:lnTo>
                    <a:lnTo>
                      <a:pt x="3147187" y="12700"/>
                    </a:lnTo>
                    <a:lnTo>
                      <a:pt x="3159887" y="12700"/>
                    </a:lnTo>
                    <a:lnTo>
                      <a:pt x="3159887" y="25400"/>
                    </a:lnTo>
                    <a:lnTo>
                      <a:pt x="12700" y="25400"/>
                    </a:lnTo>
                    <a:close/>
                  </a:path>
                </a:pathLst>
              </a:custGeom>
              <a:solidFill>
                <a:srgbClr val="5B9BD5"/>
              </a:solidFill>
              <a:ln>
                <a:solidFill>
                  <a:srgbClr val="0077D4"/>
                </a:solidFill>
              </a:ln>
            </p:spPr>
            <p:txBody>
              <a:bodyPr/>
              <a:lstStyle/>
              <a:p>
                <a:endParaRPr lang="fr-FR"/>
              </a:p>
            </p:txBody>
          </p:sp>
          <p:sp>
            <p:nvSpPr>
              <p:cNvPr id="23" name="TextBox 14">
                <a:extLst>
                  <a:ext uri="{FF2B5EF4-FFF2-40B4-BE49-F238E27FC236}">
                    <a16:creationId xmlns:a16="http://schemas.microsoft.com/office/drawing/2014/main" id="{DE402978-B8BA-EE64-73F4-3C1C10906FDF}"/>
                  </a:ext>
                </a:extLst>
              </p:cNvPr>
              <p:cNvSpPr txBox="1"/>
              <p:nvPr/>
            </p:nvSpPr>
            <p:spPr>
              <a:xfrm>
                <a:off x="3790712" y="2550713"/>
                <a:ext cx="1459468" cy="148595"/>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spc="18" dirty="0">
                    <a:solidFill>
                      <a:srgbClr val="000000"/>
                    </a:solidFill>
                    <a:latin typeface="Myriad Pro" panose="020B0503030403020204" pitchFamily="34" charset="0"/>
                  </a:rPr>
                  <a:t>Temple</a:t>
                </a:r>
              </a:p>
            </p:txBody>
          </p:sp>
        </p:grpSp>
        <p:grpSp>
          <p:nvGrpSpPr>
            <p:cNvPr id="26" name="Group 25">
              <a:extLst>
                <a:ext uri="{FF2B5EF4-FFF2-40B4-BE49-F238E27FC236}">
                  <a16:creationId xmlns:a16="http://schemas.microsoft.com/office/drawing/2014/main" id="{CB621E3A-AAB6-1B84-BCE2-A5A93BFD80E0}"/>
                </a:ext>
              </a:extLst>
            </p:cNvPr>
            <p:cNvGrpSpPr/>
            <p:nvPr/>
          </p:nvGrpSpPr>
          <p:grpSpPr>
            <a:xfrm>
              <a:off x="6941819" y="4704978"/>
              <a:ext cx="1459468" cy="548856"/>
              <a:chOff x="7212569" y="4754574"/>
              <a:chExt cx="1459468" cy="548856"/>
            </a:xfrm>
          </p:grpSpPr>
          <p:sp>
            <p:nvSpPr>
              <p:cNvPr id="24" name="Freeform 12">
                <a:extLst>
                  <a:ext uri="{FF2B5EF4-FFF2-40B4-BE49-F238E27FC236}">
                    <a16:creationId xmlns:a16="http://schemas.microsoft.com/office/drawing/2014/main" id="{946F7288-2C21-8991-5632-97C3527E704B}"/>
                  </a:ext>
                </a:extLst>
              </p:cNvPr>
              <p:cNvSpPr/>
              <p:nvPr/>
            </p:nvSpPr>
            <p:spPr>
              <a:xfrm>
                <a:off x="7212569" y="4754574"/>
                <a:ext cx="1459468" cy="548856"/>
              </a:xfrm>
              <a:custGeom>
                <a:avLst/>
                <a:gdLst/>
                <a:ahLst/>
                <a:cxnLst/>
                <a:rect l="l" t="t" r="r" b="b"/>
                <a:pathLst>
                  <a:path w="3172587" h="1204214">
                    <a:moveTo>
                      <a:pt x="12700" y="0"/>
                    </a:moveTo>
                    <a:lnTo>
                      <a:pt x="3159887" y="0"/>
                    </a:lnTo>
                    <a:cubicBezTo>
                      <a:pt x="3166872" y="0"/>
                      <a:pt x="3172587" y="5715"/>
                      <a:pt x="3172587" y="12700"/>
                    </a:cubicBezTo>
                    <a:lnTo>
                      <a:pt x="3172587" y="1191514"/>
                    </a:lnTo>
                    <a:cubicBezTo>
                      <a:pt x="3172587" y="1198499"/>
                      <a:pt x="3166872" y="1204214"/>
                      <a:pt x="3159887" y="1204214"/>
                    </a:cubicBezTo>
                    <a:lnTo>
                      <a:pt x="12700" y="1204214"/>
                    </a:lnTo>
                    <a:cubicBezTo>
                      <a:pt x="5715" y="1204214"/>
                      <a:pt x="0" y="1198499"/>
                      <a:pt x="0" y="1191514"/>
                    </a:cubicBezTo>
                    <a:lnTo>
                      <a:pt x="0" y="12700"/>
                    </a:lnTo>
                    <a:cubicBezTo>
                      <a:pt x="0" y="5715"/>
                      <a:pt x="5715" y="0"/>
                      <a:pt x="12700" y="0"/>
                    </a:cubicBezTo>
                    <a:moveTo>
                      <a:pt x="12700" y="25400"/>
                    </a:moveTo>
                    <a:lnTo>
                      <a:pt x="12700" y="12700"/>
                    </a:lnTo>
                    <a:lnTo>
                      <a:pt x="25400" y="12700"/>
                    </a:lnTo>
                    <a:lnTo>
                      <a:pt x="25400" y="1191514"/>
                    </a:lnTo>
                    <a:lnTo>
                      <a:pt x="12700" y="1191514"/>
                    </a:lnTo>
                    <a:lnTo>
                      <a:pt x="12700" y="1178814"/>
                    </a:lnTo>
                    <a:lnTo>
                      <a:pt x="3159887" y="1178814"/>
                    </a:lnTo>
                    <a:lnTo>
                      <a:pt x="3159887" y="1191514"/>
                    </a:lnTo>
                    <a:lnTo>
                      <a:pt x="3147187" y="1191514"/>
                    </a:lnTo>
                    <a:lnTo>
                      <a:pt x="3147187" y="12700"/>
                    </a:lnTo>
                    <a:lnTo>
                      <a:pt x="3159887" y="12700"/>
                    </a:lnTo>
                    <a:lnTo>
                      <a:pt x="3159887" y="25400"/>
                    </a:lnTo>
                    <a:lnTo>
                      <a:pt x="12700" y="25400"/>
                    </a:lnTo>
                    <a:close/>
                  </a:path>
                </a:pathLst>
              </a:custGeom>
              <a:solidFill>
                <a:srgbClr val="5B9BD5"/>
              </a:solidFill>
              <a:ln>
                <a:solidFill>
                  <a:srgbClr val="0077D4"/>
                </a:solidFill>
              </a:ln>
            </p:spPr>
            <p:txBody>
              <a:bodyPr/>
              <a:lstStyle/>
              <a:p>
                <a:endParaRPr lang="fr-FR" dirty="0"/>
              </a:p>
            </p:txBody>
          </p:sp>
          <p:sp>
            <p:nvSpPr>
              <p:cNvPr id="25" name="TextBox 14">
                <a:extLst>
                  <a:ext uri="{FF2B5EF4-FFF2-40B4-BE49-F238E27FC236}">
                    <a16:creationId xmlns:a16="http://schemas.microsoft.com/office/drawing/2014/main" id="{17C34DBD-5E81-A3E4-E3DE-F9578DAB806B}"/>
                  </a:ext>
                </a:extLst>
              </p:cNvPr>
              <p:cNvSpPr txBox="1"/>
              <p:nvPr/>
            </p:nvSpPr>
            <p:spPr>
              <a:xfrm>
                <a:off x="7212569" y="4976912"/>
                <a:ext cx="1459468" cy="96792"/>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spc="18" dirty="0">
                    <a:solidFill>
                      <a:srgbClr val="000000"/>
                    </a:solidFill>
                    <a:latin typeface="Myriad Pro" panose="020B0503030403020204" pitchFamily="34" charset="0"/>
                  </a:rPr>
                  <a:t>Acronym</a:t>
                </a:r>
              </a:p>
            </p:txBody>
          </p:sp>
        </p:grpSp>
        <p:sp>
          <p:nvSpPr>
            <p:cNvPr id="28" name="Freeform 13">
              <a:extLst>
                <a:ext uri="{FF2B5EF4-FFF2-40B4-BE49-F238E27FC236}">
                  <a16:creationId xmlns:a16="http://schemas.microsoft.com/office/drawing/2014/main" id="{B5A16AC4-AD86-D33A-C9FB-98443E0B3DEF}"/>
                </a:ext>
              </a:extLst>
            </p:cNvPr>
            <p:cNvSpPr/>
            <p:nvPr/>
          </p:nvSpPr>
          <p:spPr>
            <a:xfrm>
              <a:off x="4378775" y="4512764"/>
              <a:ext cx="50350" cy="194166"/>
            </a:xfrm>
            <a:custGeom>
              <a:avLst/>
              <a:gdLst/>
              <a:ahLst/>
              <a:cxnLst/>
              <a:rect l="l" t="t" r="r" b="b"/>
              <a:pathLst>
                <a:path w="1749552" h="1230122">
                  <a:moveTo>
                    <a:pt x="0" y="1209294"/>
                  </a:moveTo>
                  <a:lnTo>
                    <a:pt x="1735074" y="0"/>
                  </a:lnTo>
                  <a:lnTo>
                    <a:pt x="1749552" y="20828"/>
                  </a:lnTo>
                  <a:lnTo>
                    <a:pt x="14478" y="1230122"/>
                  </a:lnTo>
                  <a:close/>
                </a:path>
              </a:pathLst>
            </a:custGeom>
            <a:solidFill>
              <a:srgbClr val="5B9BD5"/>
            </a:solidFill>
            <a:ln w="9525">
              <a:solidFill>
                <a:srgbClr val="0077D4"/>
              </a:solidFill>
            </a:ln>
          </p:spPr>
          <p:txBody>
            <a:bodyPr/>
            <a:lstStyle/>
            <a:p>
              <a:endParaRPr lang="fr-FR"/>
            </a:p>
          </p:txBody>
        </p:sp>
        <p:sp>
          <p:nvSpPr>
            <p:cNvPr id="30" name="Freeform 13">
              <a:extLst>
                <a:ext uri="{FF2B5EF4-FFF2-40B4-BE49-F238E27FC236}">
                  <a16:creationId xmlns:a16="http://schemas.microsoft.com/office/drawing/2014/main" id="{C1B9DC5B-5690-A88E-9416-68E3063B820E}"/>
                </a:ext>
              </a:extLst>
            </p:cNvPr>
            <p:cNvSpPr/>
            <p:nvPr/>
          </p:nvSpPr>
          <p:spPr>
            <a:xfrm flipV="1">
              <a:off x="7597140" y="4512764"/>
              <a:ext cx="114300" cy="201908"/>
            </a:xfrm>
            <a:custGeom>
              <a:avLst/>
              <a:gdLst/>
              <a:ahLst/>
              <a:cxnLst/>
              <a:rect l="l" t="t" r="r" b="b"/>
              <a:pathLst>
                <a:path w="1749552" h="1230122">
                  <a:moveTo>
                    <a:pt x="0" y="1209294"/>
                  </a:moveTo>
                  <a:lnTo>
                    <a:pt x="1735074" y="0"/>
                  </a:lnTo>
                  <a:lnTo>
                    <a:pt x="1749552" y="20828"/>
                  </a:lnTo>
                  <a:lnTo>
                    <a:pt x="14478" y="1230122"/>
                  </a:lnTo>
                  <a:close/>
                </a:path>
              </a:pathLst>
            </a:custGeom>
            <a:solidFill>
              <a:srgbClr val="5B9BD5"/>
            </a:solidFill>
            <a:ln w="9525">
              <a:solidFill>
                <a:srgbClr val="0077D4"/>
              </a:solidFill>
            </a:ln>
          </p:spPr>
          <p:txBody>
            <a:bodyPr/>
            <a:lstStyle/>
            <a:p>
              <a:endParaRPr lang="fr-FR"/>
            </a:p>
          </p:txBody>
        </p:sp>
      </p:grpSp>
    </p:spTree>
    <p:extLst>
      <p:ext uri="{BB962C8B-B14F-4D97-AF65-F5344CB8AC3E}">
        <p14:creationId xmlns:p14="http://schemas.microsoft.com/office/powerpoint/2010/main" val="7236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ts val="3198"/>
              </a:lnSpc>
            </a:pPr>
            <a:r>
              <a:rPr lang="en-US" sz="2800" b="1" spc="38" dirty="0">
                <a:solidFill>
                  <a:srgbClr val="FFFFFF"/>
                </a:solidFill>
                <a:latin typeface="Poppins Bold"/>
              </a:rPr>
              <a:t>I - The UNESCO logo</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035977" y="1482313"/>
            <a:ext cx="9025466" cy="38933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5315" lvl="1" indent="-307657">
              <a:buClr>
                <a:srgbClr val="0077D4"/>
              </a:buClr>
              <a:buFont typeface="Arial"/>
              <a:buChar char="•"/>
            </a:pPr>
            <a:r>
              <a:rPr lang="en-US" sz="2300" dirty="0">
                <a:latin typeface="Myriad Pro" panose="020B0503030403020204" pitchFamily="34" charset="0"/>
              </a:rPr>
              <a:t>For uses dealing with general topics</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Ruled by the </a:t>
            </a:r>
            <a:r>
              <a:rPr lang="en-US" sz="2300" i="1" dirty="0">
                <a:latin typeface="Myriad Pro" panose="020B0503030403020204" pitchFamily="34" charset="0"/>
              </a:rPr>
              <a:t>Directives concerning the use of the name, acronym, logo and Internet domain names of UNESCO</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Managed by the Division for Communications and Public Engagement (CPE)</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All projects must be submitted for approval before production </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Contact: </a:t>
            </a:r>
            <a:r>
              <a:rPr lang="en-US" sz="2300" dirty="0">
                <a:latin typeface="Myriad Pro" panose="020B0503030403020204" pitchFamily="34" charset="0"/>
                <a:hlinkClick r:id="rId3"/>
              </a:rPr>
              <a:t>logo@unesco.org</a:t>
            </a:r>
            <a:r>
              <a:rPr lang="en-US" sz="2300" dirty="0">
                <a:latin typeface="Myriad Pro" panose="020B0503030403020204" pitchFamily="34" charset="0"/>
              </a:rPr>
              <a:t>  </a:t>
            </a:r>
            <a:endParaRPr lang="fr-FR" sz="2300" dirty="0">
              <a:latin typeface="Myriad Pro" panose="020B0503030403020204" pitchFamily="34" charset="0"/>
            </a:endParaRPr>
          </a:p>
        </p:txBody>
      </p:sp>
    </p:spTree>
    <p:extLst>
      <p:ext uri="{BB962C8B-B14F-4D97-AF65-F5344CB8AC3E}">
        <p14:creationId xmlns:p14="http://schemas.microsoft.com/office/powerpoint/2010/main" val="156425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b="1" dirty="0">
                <a:latin typeface="Myriad Pro" panose="020B0503030403020204" pitchFamily="34" charset="0"/>
              </a:rPr>
              <a:t>II – The World Heritage Emblem </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4319583" y="2007105"/>
            <a:ext cx="7726643" cy="344709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5315" lvl="1" indent="-307657">
              <a:buClr>
                <a:srgbClr val="0077D4"/>
              </a:buClr>
              <a:buFont typeface="Arial"/>
              <a:buChar char="•"/>
            </a:pPr>
            <a:r>
              <a:rPr lang="fr-FR" sz="2800" dirty="0">
                <a:solidFill>
                  <a:srgbClr val="0070C0"/>
                </a:solidFill>
                <a:latin typeface="Myriad Pro" panose="020B0503030403020204" pitchFamily="34" charset="0"/>
              </a:rPr>
              <a:t> </a:t>
            </a:r>
            <a:r>
              <a:rPr lang="en-US" sz="2800" dirty="0">
                <a:latin typeface="Myriad Pro" panose="020B0503030403020204" pitchFamily="34" charset="0"/>
              </a:rPr>
              <a:t>Adopted in 1978</a:t>
            </a:r>
          </a:p>
          <a:p>
            <a:pPr marL="615315" lvl="1" indent="-307657">
              <a:buClr>
                <a:srgbClr val="0077D4"/>
              </a:buClr>
              <a:buFont typeface="Arial"/>
              <a:buChar char="•"/>
            </a:pPr>
            <a:endParaRPr lang="en-US" sz="2800" dirty="0">
              <a:latin typeface="Myriad Pro" panose="020B0503030403020204" pitchFamily="34" charset="0"/>
            </a:endParaRPr>
          </a:p>
          <a:p>
            <a:pPr marL="615315" lvl="1" indent="-307657">
              <a:buClr>
                <a:srgbClr val="0077D4"/>
              </a:buClr>
              <a:buFont typeface="Arial"/>
              <a:buChar char="•"/>
            </a:pPr>
            <a:r>
              <a:rPr lang="en-US" sz="2800" dirty="0">
                <a:latin typeface="Myriad Pro" panose="020B0503030403020204" pitchFamily="34" charset="0"/>
              </a:rPr>
              <a:t>Symbol of the interaction between Human Being and Nature</a:t>
            </a:r>
          </a:p>
          <a:p>
            <a:pPr marL="615315" lvl="1" indent="-307657">
              <a:buClr>
                <a:srgbClr val="0077D4"/>
              </a:buClr>
              <a:buFont typeface="Arial"/>
              <a:buChar char="•"/>
            </a:pPr>
            <a:endParaRPr lang="en-US" sz="2800" dirty="0">
              <a:latin typeface="Myriad Pro" panose="020B0503030403020204" pitchFamily="34" charset="0"/>
            </a:endParaRPr>
          </a:p>
          <a:p>
            <a:pPr marL="615315" lvl="1" indent="-307657">
              <a:buClr>
                <a:srgbClr val="0077D4"/>
              </a:buClr>
              <a:buFont typeface="Arial"/>
              <a:buChar char="•"/>
            </a:pPr>
            <a:r>
              <a:rPr lang="en-US" sz="2800" dirty="0">
                <a:latin typeface="Myriad Pro" panose="020B0503030403020204" pitchFamily="34" charset="0"/>
              </a:rPr>
              <a:t>Defined in Chapiter VIII of the </a:t>
            </a:r>
            <a:r>
              <a:rPr lang="en-US" sz="2800" i="1" dirty="0">
                <a:latin typeface="Myriad Pro" panose="020B0503030403020204" pitchFamily="34" charset="0"/>
              </a:rPr>
              <a:t>Operational Guidelines for the Implementation of the World Heritage Convention</a:t>
            </a:r>
          </a:p>
        </p:txBody>
      </p:sp>
      <p:sp>
        <p:nvSpPr>
          <p:cNvPr id="4" name="Freeform 9">
            <a:extLst>
              <a:ext uri="{FF2B5EF4-FFF2-40B4-BE49-F238E27FC236}">
                <a16:creationId xmlns:a16="http://schemas.microsoft.com/office/drawing/2014/main" id="{E04A3699-4374-ACA1-EB30-7814EC953A61}"/>
              </a:ext>
            </a:extLst>
          </p:cNvPr>
          <p:cNvSpPr>
            <a:spLocks noChangeAspect="1"/>
          </p:cNvSpPr>
          <p:nvPr/>
        </p:nvSpPr>
        <p:spPr>
          <a:xfrm>
            <a:off x="2456629" y="1636562"/>
            <a:ext cx="1862954" cy="1827820"/>
          </a:xfrm>
          <a:custGeom>
            <a:avLst/>
            <a:gdLst/>
            <a:ahLst/>
            <a:cxnLst/>
            <a:rect l="l" t="t" r="r" b="b"/>
            <a:pathLst>
              <a:path w="2348648" h="2304354">
                <a:moveTo>
                  <a:pt x="0" y="0"/>
                </a:moveTo>
                <a:lnTo>
                  <a:pt x="2348647" y="0"/>
                </a:lnTo>
                <a:lnTo>
                  <a:pt x="2348647" y="2304354"/>
                </a:lnTo>
                <a:lnTo>
                  <a:pt x="0" y="2304354"/>
                </a:lnTo>
                <a:lnTo>
                  <a:pt x="0" y="0"/>
                </a:lnTo>
                <a:close/>
              </a:path>
            </a:pathLst>
          </a:custGeom>
          <a:blipFill>
            <a:blip r:embed="rId3"/>
            <a:stretch>
              <a:fillRect l="-185491" r="-73974" b="-68867"/>
            </a:stretch>
          </a:blipFill>
        </p:spPr>
        <p:txBody>
          <a:bodyPr/>
          <a:lstStyle/>
          <a:p>
            <a:endParaRPr lang="fr-FR"/>
          </a:p>
        </p:txBody>
      </p:sp>
      <p:sp>
        <p:nvSpPr>
          <p:cNvPr id="8" name="Freeform 10">
            <a:extLst>
              <a:ext uri="{FF2B5EF4-FFF2-40B4-BE49-F238E27FC236}">
                <a16:creationId xmlns:a16="http://schemas.microsoft.com/office/drawing/2014/main" id="{D2D1A1E4-1286-5742-02EE-FA8E3ACC9DB0}"/>
              </a:ext>
            </a:extLst>
          </p:cNvPr>
          <p:cNvSpPr>
            <a:spLocks noChangeAspect="1"/>
          </p:cNvSpPr>
          <p:nvPr/>
        </p:nvSpPr>
        <p:spPr>
          <a:xfrm>
            <a:off x="2456629" y="3736595"/>
            <a:ext cx="1862954" cy="1862954"/>
          </a:xfrm>
          <a:custGeom>
            <a:avLst/>
            <a:gdLst/>
            <a:ahLst/>
            <a:cxnLst/>
            <a:rect l="l" t="t" r="r" b="b"/>
            <a:pathLst>
              <a:path w="2403720" h="2403720">
                <a:moveTo>
                  <a:pt x="0" y="0"/>
                </a:moveTo>
                <a:lnTo>
                  <a:pt x="2403720" y="0"/>
                </a:lnTo>
                <a:lnTo>
                  <a:pt x="2403720" y="2403720"/>
                </a:lnTo>
                <a:lnTo>
                  <a:pt x="0" y="2403720"/>
                </a:lnTo>
                <a:lnTo>
                  <a:pt x="0" y="0"/>
                </a:lnTo>
                <a:close/>
              </a:path>
            </a:pathLst>
          </a:custGeom>
          <a:blipFill>
            <a:blip r:embed="rId4"/>
            <a:stretch>
              <a:fillRect/>
            </a:stretch>
          </a:blipFill>
        </p:spPr>
        <p:txBody>
          <a:bodyPr/>
          <a:lstStyle/>
          <a:p>
            <a:endParaRPr lang="fr-FR" dirty="0"/>
          </a:p>
        </p:txBody>
      </p:sp>
    </p:spTree>
    <p:extLst>
      <p:ext uri="{BB962C8B-B14F-4D97-AF65-F5344CB8AC3E}">
        <p14:creationId xmlns:p14="http://schemas.microsoft.com/office/powerpoint/2010/main" val="113559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028833" y="2042636"/>
            <a:ext cx="9665703" cy="39395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5315" lvl="1" indent="-307657">
              <a:buClr>
                <a:srgbClr val="0077D4"/>
              </a:buClr>
              <a:buFont typeface="Arial" panose="020B0604020202020204" pitchFamily="34" charset="0"/>
              <a:buChar char="•"/>
            </a:pPr>
            <a:r>
              <a:rPr lang="en-US" sz="2400" b="1" dirty="0">
                <a:latin typeface="Myriad Pro" panose="020B0503030403020204" pitchFamily="34" charset="0"/>
              </a:rPr>
              <a:t>Smaller-scale communication materials </a:t>
            </a:r>
          </a:p>
          <a:p>
            <a:pPr marL="307658" lvl="1">
              <a:buClr>
                <a:srgbClr val="0077D4"/>
              </a:buClr>
            </a:pPr>
            <a:r>
              <a:rPr lang="en-US" sz="2400" b="1" dirty="0">
                <a:latin typeface="Myriad Pro" panose="020B0503030403020204" pitchFamily="34" charset="0"/>
              </a:rPr>
              <a:t>   </a:t>
            </a:r>
            <a:r>
              <a:rPr lang="en-US" sz="2400" dirty="0">
                <a:latin typeface="Myriad Pro" panose="020B0503030403020204" pitchFamily="34" charset="0"/>
              </a:rPr>
              <a:t>(e.g.: social media, free stickers, flyers, pins, </a:t>
            </a:r>
            <a:r>
              <a:rPr lang="en-US" sz="2400" dirty="0" err="1">
                <a:latin typeface="Myriad Pro" panose="020B0503030403020204" pitchFamily="34" charset="0"/>
              </a:rPr>
              <a:t>usb</a:t>
            </a:r>
            <a:r>
              <a:rPr lang="en-US" sz="2400" dirty="0">
                <a:latin typeface="Myriad Pro" panose="020B0503030403020204" pitchFamily="34" charset="0"/>
              </a:rPr>
              <a:t> key, etc.)</a:t>
            </a:r>
          </a:p>
          <a:p>
            <a:pPr marL="615315" lvl="1" indent="-307657">
              <a:buClr>
                <a:srgbClr val="0077D4"/>
              </a:buClr>
              <a:buFont typeface="Arial" panose="020B0604020202020204" pitchFamily="34" charset="0"/>
              <a:buChar char="•"/>
            </a:pPr>
            <a:endParaRPr lang="fr-FR" sz="2000" dirty="0">
              <a:latin typeface="Myriad Pro" panose="020B0503030403020204" pitchFamily="34" charset="0"/>
            </a:endParaRPr>
          </a:p>
          <a:p>
            <a:pPr marL="615315" lvl="1" indent="-307657">
              <a:buClr>
                <a:srgbClr val="0077D4"/>
              </a:buClr>
              <a:buFont typeface="Arial" panose="020B0604020202020204" pitchFamily="34" charset="0"/>
              <a:buChar char="•"/>
            </a:pPr>
            <a:r>
              <a:rPr lang="en-US" sz="2400" b="1" dirty="0">
                <a:latin typeface="Myriad Pro" panose="020B0503030403020204" pitchFamily="34" charset="0"/>
              </a:rPr>
              <a:t>Road signs </a:t>
            </a:r>
          </a:p>
          <a:p>
            <a:pPr marL="307658" lvl="1">
              <a:buClr>
                <a:srgbClr val="0077D4"/>
              </a:buClr>
            </a:pPr>
            <a:r>
              <a:rPr lang="en-US" sz="2400" dirty="0">
                <a:latin typeface="Myriad Pro" panose="020B0503030403020204" pitchFamily="34" charset="0"/>
              </a:rPr>
              <a:t>   (e.g.: signs indicating ways to reach the site)</a:t>
            </a:r>
          </a:p>
          <a:p>
            <a:pPr marL="307658" lvl="1">
              <a:buClr>
                <a:srgbClr val="0077D4"/>
              </a:buClr>
            </a:pPr>
            <a:endParaRPr lang="en-US" sz="2400" dirty="0">
              <a:latin typeface="Myriad Pro" panose="020B0503030403020204" pitchFamily="34" charset="0"/>
            </a:endParaRPr>
          </a:p>
          <a:p>
            <a:pPr marL="615315" lvl="1" indent="-307657">
              <a:buClr>
                <a:srgbClr val="0077D4"/>
              </a:buClr>
              <a:buFont typeface="Arial" panose="020B0604020202020204" pitchFamily="34" charset="0"/>
              <a:buChar char="•"/>
            </a:pPr>
            <a:r>
              <a:rPr lang="en-US" sz="2400" b="1" dirty="0">
                <a:latin typeface="Myriad Pro" panose="020B0503030403020204" pitchFamily="34" charset="0"/>
              </a:rPr>
              <a:t>Signs within the site </a:t>
            </a:r>
          </a:p>
          <a:p>
            <a:pPr marL="307658" lvl="1">
              <a:buClr>
                <a:srgbClr val="0077D4"/>
              </a:buClr>
            </a:pPr>
            <a:r>
              <a:rPr lang="en-US" sz="2400" b="1" dirty="0">
                <a:latin typeface="Myriad Pro" panose="020B0503030403020204" pitchFamily="34" charset="0"/>
              </a:rPr>
              <a:t>   </a:t>
            </a:r>
            <a:r>
              <a:rPr lang="en-US" sz="2400" dirty="0">
                <a:latin typeface="Myriad Pro" panose="020B0503030403020204" pitchFamily="34" charset="0"/>
              </a:rPr>
              <a:t>(e.g.: information stands, pathways, walkways, building signs, etc.)</a:t>
            </a:r>
          </a:p>
          <a:p>
            <a:pPr marL="615315" lvl="1" indent="-307657">
              <a:buClr>
                <a:srgbClr val="0077D4"/>
              </a:buClr>
              <a:buFont typeface="Arial" panose="020B0604020202020204" pitchFamily="34" charset="0"/>
              <a:buChar char="•"/>
            </a:pPr>
            <a:endParaRPr lang="fr-FR" sz="2000" dirty="0">
              <a:latin typeface="Myriad Pro" panose="020B0503030403020204" pitchFamily="34" charset="0"/>
            </a:endParaRPr>
          </a:p>
          <a:p>
            <a:pPr marL="615315" lvl="1" indent="-307657">
              <a:buClr>
                <a:srgbClr val="0077D4"/>
              </a:buClr>
              <a:buFont typeface="Arial" panose="020B0604020202020204" pitchFamily="34" charset="0"/>
              <a:buChar char="•"/>
            </a:pPr>
            <a:r>
              <a:rPr lang="en-US" sz="2400" b="1" dirty="0">
                <a:latin typeface="Myriad Pro" panose="020B0503030403020204" pitchFamily="34" charset="0"/>
              </a:rPr>
              <a:t>Communication materials for commercial use* 	</a:t>
            </a:r>
          </a:p>
          <a:p>
            <a:pPr marL="307658" lvl="1">
              <a:buClr>
                <a:srgbClr val="0077D4"/>
              </a:buClr>
            </a:pPr>
            <a:r>
              <a:rPr lang="en-US" sz="2400" b="1" dirty="0">
                <a:latin typeface="Myriad Pro" panose="020B0503030403020204" pitchFamily="34" charset="0"/>
              </a:rPr>
              <a:t>   </a:t>
            </a:r>
            <a:r>
              <a:rPr lang="en-US" sz="2400" dirty="0">
                <a:latin typeface="Myriad Pro" panose="020B0503030403020204" pitchFamily="34" charset="0"/>
              </a:rPr>
              <a:t>(any products or souvenirs for sale – see slide 12)</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Can be used by the competent authorities for:</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 - The World Heritage Emblem </a:t>
            </a:r>
          </a:p>
        </p:txBody>
      </p:sp>
    </p:spTree>
    <p:extLst>
      <p:ext uri="{BB962C8B-B14F-4D97-AF65-F5344CB8AC3E}">
        <p14:creationId xmlns:p14="http://schemas.microsoft.com/office/powerpoint/2010/main" val="55684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800" b="1" dirty="0">
                <a:solidFill>
                  <a:srgbClr val="000000"/>
                </a:solidFill>
                <a:latin typeface="Myriad Pro" panose="020B0503030403020204" pitchFamily="34" charset="0"/>
              </a:rPr>
              <a:t>Use</a:t>
            </a:r>
            <a:r>
              <a:rPr lang="fr-FR" sz="2800" dirty="0">
                <a:solidFill>
                  <a:srgbClr val="000000"/>
                </a:solidFill>
                <a:latin typeface="Myriad Pro" panose="020B0503030403020204" pitchFamily="34" charset="0"/>
              </a:rPr>
              <a:t> - </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 - The World Heritage Emblem </a:t>
            </a:r>
          </a:p>
        </p:txBody>
      </p:sp>
      <p:grpSp>
        <p:nvGrpSpPr>
          <p:cNvPr id="2" name="Group 1">
            <a:extLst>
              <a:ext uri="{FF2B5EF4-FFF2-40B4-BE49-F238E27FC236}">
                <a16:creationId xmlns:a16="http://schemas.microsoft.com/office/drawing/2014/main" id="{2B24767E-8433-C152-0DC4-A4C554C8C4D8}"/>
              </a:ext>
            </a:extLst>
          </p:cNvPr>
          <p:cNvGrpSpPr/>
          <p:nvPr/>
        </p:nvGrpSpPr>
        <p:grpSpPr>
          <a:xfrm>
            <a:off x="2009445" y="2006390"/>
            <a:ext cx="10099939" cy="4253225"/>
            <a:chOff x="0" y="0"/>
            <a:chExt cx="3903714" cy="1832050"/>
          </a:xfrm>
        </p:grpSpPr>
        <p:sp>
          <p:nvSpPr>
            <p:cNvPr id="17" name="Freeform 8">
              <a:extLst>
                <a:ext uri="{FF2B5EF4-FFF2-40B4-BE49-F238E27FC236}">
                  <a16:creationId xmlns:a16="http://schemas.microsoft.com/office/drawing/2014/main" id="{6E775A16-D3A3-FDD7-FA2C-0FCD71974899}"/>
                </a:ext>
              </a:extLst>
            </p:cNvPr>
            <p:cNvSpPr/>
            <p:nvPr/>
          </p:nvSpPr>
          <p:spPr>
            <a:xfrm>
              <a:off x="55364" y="0"/>
              <a:ext cx="3848350" cy="1832050"/>
            </a:xfrm>
            <a:custGeom>
              <a:avLst/>
              <a:gdLst/>
              <a:ahLst/>
              <a:cxnLst/>
              <a:rect l="l" t="t" r="r" b="b"/>
              <a:pathLst>
                <a:path w="3848350" h="1832050">
                  <a:moveTo>
                    <a:pt x="0" y="0"/>
                  </a:moveTo>
                  <a:lnTo>
                    <a:pt x="3848350" y="0"/>
                  </a:lnTo>
                  <a:lnTo>
                    <a:pt x="3848350" y="1832050"/>
                  </a:lnTo>
                  <a:lnTo>
                    <a:pt x="0" y="1832050"/>
                  </a:lnTo>
                  <a:close/>
                </a:path>
              </a:pathLst>
            </a:custGeom>
            <a:solidFill>
              <a:srgbClr val="5B9BD5"/>
            </a:solidFill>
          </p:spPr>
          <p:txBody>
            <a:bodyPr/>
            <a:lstStyle/>
            <a:p>
              <a:endParaRPr lang="fr-FR" dirty="0"/>
            </a:p>
          </p:txBody>
        </p:sp>
        <p:sp>
          <p:nvSpPr>
            <p:cNvPr id="18" name="TextBox 9">
              <a:extLst>
                <a:ext uri="{FF2B5EF4-FFF2-40B4-BE49-F238E27FC236}">
                  <a16:creationId xmlns:a16="http://schemas.microsoft.com/office/drawing/2014/main" id="{0A255EF6-BA24-633A-B21F-CD33B6069011}"/>
                </a:ext>
              </a:extLst>
            </p:cNvPr>
            <p:cNvSpPr txBox="1"/>
            <p:nvPr/>
          </p:nvSpPr>
          <p:spPr>
            <a:xfrm>
              <a:off x="0" y="9525"/>
              <a:ext cx="3848350" cy="182252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4" name="TextBox 10">
            <a:extLst>
              <a:ext uri="{FF2B5EF4-FFF2-40B4-BE49-F238E27FC236}">
                <a16:creationId xmlns:a16="http://schemas.microsoft.com/office/drawing/2014/main" id="{ED711C26-6D95-81AD-502D-EA523F6963D4}"/>
              </a:ext>
            </a:extLst>
          </p:cNvPr>
          <p:cNvSpPr txBox="1"/>
          <p:nvPr/>
        </p:nvSpPr>
        <p:spPr>
          <a:xfrm>
            <a:off x="2235302" y="2143808"/>
            <a:ext cx="9730841" cy="91646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74" indent="-285750" algn="just">
              <a:lnSpc>
                <a:spcPts val="2540"/>
              </a:lnSpc>
              <a:buFont typeface="Arial" panose="020B0604020202020204" pitchFamily="34" charset="0"/>
              <a:buChar char="•"/>
            </a:pPr>
            <a:r>
              <a:rPr lang="en-US" sz="1400" b="1" dirty="0">
                <a:solidFill>
                  <a:srgbClr val="FFFFFF"/>
                </a:solidFill>
                <a:latin typeface="Myriad Pro" panose="020B0503030403020204" pitchFamily="34" charset="0"/>
              </a:rPr>
              <a:t>VIII.E, 275, a)</a:t>
            </a:r>
          </a:p>
          <a:p>
            <a:pPr algn="just">
              <a:lnSpc>
                <a:spcPts val="2540"/>
              </a:lnSpc>
            </a:pPr>
            <a:r>
              <a:rPr lang="en-US" sz="1200" dirty="0">
                <a:solidFill>
                  <a:srgbClr val="FFFFFF"/>
                </a:solidFill>
                <a:latin typeface="Myriad Pro" panose="020B0503030403020204" pitchFamily="34" charset="0"/>
              </a:rPr>
              <a:t>« The Emblem should be utilized for all projects substantially associated with the work of the Convention, […] , in order to promote the Convention. »</a:t>
            </a:r>
          </a:p>
        </p:txBody>
      </p:sp>
      <p:sp>
        <p:nvSpPr>
          <p:cNvPr id="8" name="TextBox 14">
            <a:extLst>
              <a:ext uri="{FF2B5EF4-FFF2-40B4-BE49-F238E27FC236}">
                <a16:creationId xmlns:a16="http://schemas.microsoft.com/office/drawing/2014/main" id="{0F47DFAE-73AD-0893-2F79-2C7BF56CFD33}"/>
              </a:ext>
            </a:extLst>
          </p:cNvPr>
          <p:cNvSpPr txBox="1"/>
          <p:nvPr/>
        </p:nvSpPr>
        <p:spPr>
          <a:xfrm>
            <a:off x="2235301" y="3151049"/>
            <a:ext cx="9730842" cy="187827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0376" algn="just">
              <a:lnSpc>
                <a:spcPts val="2540"/>
              </a:lnSpc>
              <a:buFont typeface="Arial" panose="020B0604020202020204" pitchFamily="34" charset="0"/>
              <a:buChar char="•"/>
            </a:pPr>
            <a:r>
              <a:rPr lang="en-US" sz="1400" b="1" spc="17" dirty="0">
                <a:solidFill>
                  <a:srgbClr val="FFFFFF"/>
                </a:solidFill>
                <a:latin typeface="Myriad Pro" panose="020B0503030403020204" pitchFamily="34" charset="0"/>
              </a:rPr>
              <a:t>VIII.E, 275, b)</a:t>
            </a:r>
          </a:p>
          <a:p>
            <a:pPr algn="just">
              <a:lnSpc>
                <a:spcPts val="2540"/>
              </a:lnSpc>
            </a:pPr>
            <a:r>
              <a:rPr lang="en-US" sz="1200" spc="17" dirty="0">
                <a:solidFill>
                  <a:srgbClr val="FFFFFF"/>
                </a:solidFill>
                <a:latin typeface="Myriad Pro" panose="020B0503030403020204" pitchFamily="34" charset="0"/>
              </a:rPr>
              <a:t>« […] The main criterion for approval should be the educational, scientific, cultural, or artistic value of the proposed product related to World Heritage principles and values […] . » </a:t>
            </a:r>
          </a:p>
          <a:p>
            <a:pPr algn="just">
              <a:lnSpc>
                <a:spcPts val="2540"/>
              </a:lnSpc>
            </a:pPr>
            <a:r>
              <a:rPr lang="en-US" sz="1200" b="1" spc="17" dirty="0">
                <a:solidFill>
                  <a:srgbClr val="FFFFFF"/>
                </a:solidFill>
                <a:latin typeface="Myriad Pro" panose="020B0503030403020204" pitchFamily="34" charset="0"/>
              </a:rPr>
              <a:t>and</a:t>
            </a:r>
            <a:endParaRPr lang="en-US" sz="1200" spc="17" dirty="0">
              <a:solidFill>
                <a:srgbClr val="FFFFFF"/>
              </a:solidFill>
              <a:latin typeface="Myriad Pro" panose="020B0503030403020204" pitchFamily="34" charset="0"/>
            </a:endParaRPr>
          </a:p>
          <a:p>
            <a:pPr algn="just">
              <a:lnSpc>
                <a:spcPts val="2540"/>
              </a:lnSpc>
            </a:pPr>
            <a:r>
              <a:rPr lang="en-US" sz="1200" spc="17" dirty="0">
                <a:solidFill>
                  <a:srgbClr val="FFFFFF"/>
                </a:solidFill>
                <a:latin typeface="Myriad Pro" panose="020B0503030403020204" pitchFamily="34" charset="0"/>
              </a:rPr>
              <a:t>«. Approval should not routinely be granted to place the Emblem on products that have no, or extremely little, educational value, such as cups, T-shirts, pins, and other tourist souvenirs…»</a:t>
            </a:r>
          </a:p>
        </p:txBody>
      </p:sp>
      <p:sp>
        <p:nvSpPr>
          <p:cNvPr id="10" name="TextBox 15">
            <a:extLst>
              <a:ext uri="{FF2B5EF4-FFF2-40B4-BE49-F238E27FC236}">
                <a16:creationId xmlns:a16="http://schemas.microsoft.com/office/drawing/2014/main" id="{548E7575-F700-6BCD-09E2-EC1E1BA72303}"/>
              </a:ext>
            </a:extLst>
          </p:cNvPr>
          <p:cNvSpPr txBox="1"/>
          <p:nvPr/>
        </p:nvSpPr>
        <p:spPr>
          <a:xfrm>
            <a:off x="2235302" y="5122784"/>
            <a:ext cx="9730841" cy="91646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0374" algn="just">
              <a:lnSpc>
                <a:spcPts val="2540"/>
              </a:lnSpc>
              <a:buFont typeface="Arial" panose="020B0604020202020204" pitchFamily="34" charset="0"/>
              <a:buChar char="•"/>
              <a:tabLst>
                <a:tab pos="1076325" algn="l"/>
              </a:tabLst>
            </a:pPr>
            <a:r>
              <a:rPr lang="en-US" sz="1400" b="1" dirty="0">
                <a:solidFill>
                  <a:srgbClr val="FFFFFF"/>
                </a:solidFill>
                <a:latin typeface="Myriad Pro" panose="020B0503030403020204" pitchFamily="34" charset="0"/>
              </a:rPr>
              <a:t>VIII.E, 275, d)</a:t>
            </a:r>
          </a:p>
          <a:p>
            <a:pPr algn="just">
              <a:lnSpc>
                <a:spcPts val="2540"/>
              </a:lnSpc>
            </a:pPr>
            <a:r>
              <a:rPr lang="en-US" sz="1200" spc="17" dirty="0">
                <a:solidFill>
                  <a:srgbClr val="FFFFFF"/>
                </a:solidFill>
                <a:latin typeface="Myriad Pro" panose="020B0503030403020204" pitchFamily="34" charset="0"/>
              </a:rPr>
              <a:t>«.Except when authorized in accordance with these principles it is not legitimate for commercial entities to use the Emblem directly on their own material to show their support for World Heritage […] »</a:t>
            </a:r>
          </a:p>
        </p:txBody>
      </p:sp>
      <p:sp>
        <p:nvSpPr>
          <p:cNvPr id="11" name="ZoneTexte 10">
            <a:extLst>
              <a:ext uri="{FF2B5EF4-FFF2-40B4-BE49-F238E27FC236}">
                <a16:creationId xmlns:a16="http://schemas.microsoft.com/office/drawing/2014/main" id="{AE46A00C-E3D9-980D-91D7-402C31BB13EF}"/>
              </a:ext>
            </a:extLst>
          </p:cNvPr>
          <p:cNvSpPr txBox="1"/>
          <p:nvPr/>
        </p:nvSpPr>
        <p:spPr>
          <a:xfrm>
            <a:off x="1278466" y="1168831"/>
            <a:ext cx="8287850" cy="523220"/>
          </a:xfrm>
          <a:prstGeom prst="rect">
            <a:avLst/>
          </a:prstGeom>
          <a:noFill/>
        </p:spPr>
        <p:txBody>
          <a:bodyPr wrap="square">
            <a:spAutoFit/>
          </a:bodyPr>
          <a:lstStyle/>
          <a:p>
            <a:r>
              <a:rPr lang="en-US" sz="2800" dirty="0">
                <a:latin typeface="Myriad Pro" panose="020B0503030403020204"/>
              </a:rPr>
              <a:t>Excerpt from the </a:t>
            </a:r>
            <a:r>
              <a:rPr lang="en-US" sz="2800" i="1" dirty="0">
                <a:latin typeface="Myriad Pro" panose="020B0503030403020204"/>
              </a:rPr>
              <a:t>Operational guidelines </a:t>
            </a:r>
            <a:r>
              <a:rPr lang="en-US" sz="2800" dirty="0">
                <a:latin typeface="Myriad Pro" panose="020B0503030403020204"/>
              </a:rPr>
              <a:t>Chap. VIII</a:t>
            </a:r>
            <a:endParaRPr lang="fr-FR" sz="2800" dirty="0">
              <a:latin typeface="Myriad Pro" panose="020B0503030403020204"/>
            </a:endParaRPr>
          </a:p>
        </p:txBody>
      </p:sp>
    </p:spTree>
    <p:extLst>
      <p:ext uri="{BB962C8B-B14F-4D97-AF65-F5344CB8AC3E}">
        <p14:creationId xmlns:p14="http://schemas.microsoft.com/office/powerpoint/2010/main" val="146970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spcBef>
                <a:spcPts val="0"/>
              </a:spcBef>
              <a:spcAft>
                <a:spcPts val="1400"/>
              </a:spcAft>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800" b="1" dirty="0">
                <a:solidFill>
                  <a:srgbClr val="000000"/>
                </a:solidFill>
                <a:latin typeface="Myriad Pro" panose="020B0503030403020204" pitchFamily="34" charset="0"/>
              </a:rPr>
              <a:t>*Commercial use </a:t>
            </a:r>
            <a:r>
              <a:rPr lang="fr-FR" sz="2800" dirty="0">
                <a:solidFill>
                  <a:srgbClr val="000000"/>
                </a:solidFill>
                <a:latin typeface="Myriad Pro" panose="020B0503030403020204" pitchFamily="34" charset="0"/>
              </a:rPr>
              <a:t>-</a:t>
            </a:r>
            <a:r>
              <a:rPr lang="fr-FR" sz="2800" b="1" dirty="0">
                <a:solidFill>
                  <a:srgbClr val="000000"/>
                </a:solidFill>
                <a:latin typeface="Myriad Pro" panose="020B0503030403020204" pitchFamily="34" charset="0"/>
              </a:rPr>
              <a:t> </a:t>
            </a:r>
            <a:r>
              <a:rPr lang="en-US" sz="2800" dirty="0">
                <a:solidFill>
                  <a:srgbClr val="000000"/>
                </a:solidFill>
                <a:latin typeface="Myriad Pro" panose="020B0503030403020204" pitchFamily="34" charset="0"/>
              </a:rPr>
              <a:t>Excerpt from the </a:t>
            </a:r>
            <a:r>
              <a:rPr lang="en-US" sz="2800" i="1" dirty="0">
                <a:solidFill>
                  <a:srgbClr val="000000"/>
                </a:solidFill>
                <a:latin typeface="Myriad Pro" panose="020B0503030403020204" pitchFamily="34" charset="0"/>
              </a:rPr>
              <a:t>Operational guidelines </a:t>
            </a:r>
            <a:r>
              <a:rPr lang="en-US" sz="2800" dirty="0">
                <a:solidFill>
                  <a:srgbClr val="000000"/>
                </a:solidFill>
                <a:latin typeface="Myriad Pro" panose="020B0503030403020204" pitchFamily="34" charset="0"/>
              </a:rPr>
              <a:t>Chap. VIII</a:t>
            </a:r>
            <a:endParaRPr lang="fr-FR" sz="2800" dirty="0">
              <a:solidFill>
                <a:srgbClr val="000000"/>
              </a:solidFill>
              <a:latin typeface="Myriad Pro" panose="020B0503030403020204" pitchFamily="34" charset="0"/>
            </a:endParaRP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 - The World Heritage Emblem </a:t>
            </a:r>
          </a:p>
        </p:txBody>
      </p:sp>
      <p:grpSp>
        <p:nvGrpSpPr>
          <p:cNvPr id="2" name="Group 1">
            <a:extLst>
              <a:ext uri="{FF2B5EF4-FFF2-40B4-BE49-F238E27FC236}">
                <a16:creationId xmlns:a16="http://schemas.microsoft.com/office/drawing/2014/main" id="{2B24767E-8433-C152-0DC4-A4C554C8C4D8}"/>
              </a:ext>
            </a:extLst>
          </p:cNvPr>
          <p:cNvGrpSpPr/>
          <p:nvPr/>
        </p:nvGrpSpPr>
        <p:grpSpPr>
          <a:xfrm>
            <a:off x="2271252" y="1938619"/>
            <a:ext cx="9636504" cy="3883061"/>
            <a:chOff x="0" y="0"/>
            <a:chExt cx="3903714" cy="1832050"/>
          </a:xfrm>
        </p:grpSpPr>
        <p:sp>
          <p:nvSpPr>
            <p:cNvPr id="17" name="Freeform 8">
              <a:extLst>
                <a:ext uri="{FF2B5EF4-FFF2-40B4-BE49-F238E27FC236}">
                  <a16:creationId xmlns:a16="http://schemas.microsoft.com/office/drawing/2014/main" id="{6E775A16-D3A3-FDD7-FA2C-0FCD71974899}"/>
                </a:ext>
              </a:extLst>
            </p:cNvPr>
            <p:cNvSpPr/>
            <p:nvPr/>
          </p:nvSpPr>
          <p:spPr>
            <a:xfrm>
              <a:off x="55364" y="0"/>
              <a:ext cx="3848350" cy="1832050"/>
            </a:xfrm>
            <a:custGeom>
              <a:avLst/>
              <a:gdLst/>
              <a:ahLst/>
              <a:cxnLst/>
              <a:rect l="l" t="t" r="r" b="b"/>
              <a:pathLst>
                <a:path w="3848350" h="1832050">
                  <a:moveTo>
                    <a:pt x="0" y="0"/>
                  </a:moveTo>
                  <a:lnTo>
                    <a:pt x="3848350" y="0"/>
                  </a:lnTo>
                  <a:lnTo>
                    <a:pt x="3848350" y="1832050"/>
                  </a:lnTo>
                  <a:lnTo>
                    <a:pt x="0" y="1832050"/>
                  </a:lnTo>
                  <a:close/>
                </a:path>
              </a:pathLst>
            </a:custGeom>
            <a:solidFill>
              <a:srgbClr val="5B9BD5"/>
            </a:solidFill>
          </p:spPr>
          <p:txBody>
            <a:bodyPr/>
            <a:lstStyle/>
            <a:p>
              <a:endParaRPr lang="fr-FR" dirty="0"/>
            </a:p>
          </p:txBody>
        </p:sp>
        <p:sp>
          <p:nvSpPr>
            <p:cNvPr id="18" name="TextBox 9">
              <a:extLst>
                <a:ext uri="{FF2B5EF4-FFF2-40B4-BE49-F238E27FC236}">
                  <a16:creationId xmlns:a16="http://schemas.microsoft.com/office/drawing/2014/main" id="{0A255EF6-BA24-633A-B21F-CD33B6069011}"/>
                </a:ext>
              </a:extLst>
            </p:cNvPr>
            <p:cNvSpPr txBox="1"/>
            <p:nvPr/>
          </p:nvSpPr>
          <p:spPr>
            <a:xfrm>
              <a:off x="0" y="9525"/>
              <a:ext cx="3848350" cy="182252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4" name="TextBox 10">
            <a:extLst>
              <a:ext uri="{FF2B5EF4-FFF2-40B4-BE49-F238E27FC236}">
                <a16:creationId xmlns:a16="http://schemas.microsoft.com/office/drawing/2014/main" id="{ED711C26-6D95-81AD-502D-EA523F6963D4}"/>
              </a:ext>
            </a:extLst>
          </p:cNvPr>
          <p:cNvSpPr txBox="1"/>
          <p:nvPr/>
        </p:nvSpPr>
        <p:spPr>
          <a:xfrm>
            <a:off x="2575560" y="2168331"/>
            <a:ext cx="9195527" cy="9328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74" indent="-285750" algn="just">
              <a:lnSpc>
                <a:spcPts val="2540"/>
              </a:lnSpc>
              <a:buFont typeface="Arial" panose="020B0604020202020204" pitchFamily="34" charset="0"/>
              <a:buChar char="•"/>
            </a:pPr>
            <a:r>
              <a:rPr lang="fr-FR" b="1" dirty="0">
                <a:solidFill>
                  <a:srgbClr val="FFFFFF"/>
                </a:solidFill>
                <a:latin typeface="Myriad Pro" panose="020B0503030403020204" pitchFamily="34" charset="0"/>
              </a:rPr>
              <a:t>VIII.E, 275, b)</a:t>
            </a:r>
          </a:p>
          <a:p>
            <a:pPr algn="just">
              <a:lnSpc>
                <a:spcPts val="2540"/>
              </a:lnSpc>
            </a:pPr>
            <a:r>
              <a:rPr lang="fr-FR" sz="1600" dirty="0">
                <a:solidFill>
                  <a:srgbClr val="FFFFFF"/>
                </a:solidFill>
                <a:latin typeface="Myriad Pro" panose="020B0503030403020204" pitchFamily="34" charset="0"/>
              </a:rPr>
              <a:t>«</a:t>
            </a:r>
            <a:r>
              <a:rPr lang="en-US" sz="1600" dirty="0">
                <a:solidFill>
                  <a:srgbClr val="FFFFFF"/>
                </a:solidFill>
                <a:latin typeface="Myriad Pro" panose="020B0503030403020204" pitchFamily="34" charset="0"/>
              </a:rPr>
              <a:t>A decision to approve use of the Emblem should be linked strongly to the quality and content of the product </a:t>
            </a:r>
            <a:r>
              <a:rPr lang="fr-FR" sz="1600" dirty="0">
                <a:solidFill>
                  <a:srgbClr val="FFFFFF"/>
                </a:solidFill>
                <a:latin typeface="Myriad Pro" panose="020B0503030403020204" pitchFamily="34" charset="0"/>
              </a:rPr>
              <a:t>[…] »</a:t>
            </a:r>
          </a:p>
        </p:txBody>
      </p:sp>
      <p:sp>
        <p:nvSpPr>
          <p:cNvPr id="8" name="TextBox 14">
            <a:extLst>
              <a:ext uri="{FF2B5EF4-FFF2-40B4-BE49-F238E27FC236}">
                <a16:creationId xmlns:a16="http://schemas.microsoft.com/office/drawing/2014/main" id="{0F47DFAE-73AD-0893-2F79-2C7BF56CFD33}"/>
              </a:ext>
            </a:extLst>
          </p:cNvPr>
          <p:cNvSpPr txBox="1"/>
          <p:nvPr/>
        </p:nvSpPr>
        <p:spPr>
          <a:xfrm>
            <a:off x="2575560" y="3710130"/>
            <a:ext cx="9195527" cy="188692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0376" algn="just">
              <a:lnSpc>
                <a:spcPts val="2540"/>
              </a:lnSpc>
              <a:buFont typeface="Arial" panose="020B0604020202020204" pitchFamily="34" charset="0"/>
              <a:buChar char="•"/>
            </a:pPr>
            <a:r>
              <a:rPr lang="fr-FR" b="1" spc="17" dirty="0">
                <a:solidFill>
                  <a:srgbClr val="FFFFFF"/>
                </a:solidFill>
                <a:latin typeface="Myriad Pro" panose="020B0503030403020204" pitchFamily="34" charset="0"/>
              </a:rPr>
              <a:t>VIII.E, 275, h)</a:t>
            </a:r>
          </a:p>
          <a:p>
            <a:pPr algn="just">
              <a:lnSpc>
                <a:spcPts val="2540"/>
              </a:lnSpc>
            </a:pPr>
            <a:r>
              <a:rPr lang="fr-FR" sz="1600" spc="17" dirty="0">
                <a:solidFill>
                  <a:srgbClr val="FFFFFF"/>
                </a:solidFill>
                <a:latin typeface="Myriad Pro" panose="020B0503030403020204" pitchFamily="34" charset="0"/>
              </a:rPr>
              <a:t>«</a:t>
            </a:r>
            <a:r>
              <a:rPr lang="en-US" sz="1600" spc="17" dirty="0">
                <a:solidFill>
                  <a:srgbClr val="FFFFFF"/>
                </a:solidFill>
                <a:latin typeface="Myriad Pro" panose="020B0503030403020204" pitchFamily="34" charset="0"/>
              </a:rPr>
              <a:t>When commercial benefits are anticipated, the Secretariat should ensure that the World Heritage Fund receives a fair share of the revenues and conclude a contract or other agreement </a:t>
            </a:r>
            <a:r>
              <a:rPr lang="fr-FR" sz="1600" spc="17" dirty="0">
                <a:solidFill>
                  <a:srgbClr val="FFFFFF"/>
                </a:solidFill>
                <a:latin typeface="Myriad Pro" panose="020B0503030403020204" pitchFamily="34" charset="0"/>
              </a:rPr>
              <a:t>[…] » </a:t>
            </a:r>
          </a:p>
          <a:p>
            <a:pPr algn="just">
              <a:lnSpc>
                <a:spcPts val="2540"/>
              </a:lnSpc>
            </a:pPr>
            <a:r>
              <a:rPr lang="fr-FR" sz="1600" b="1" spc="17" dirty="0">
                <a:solidFill>
                  <a:srgbClr val="FFFFFF"/>
                </a:solidFill>
                <a:latin typeface="Myriad Pro" panose="020B0503030403020204" pitchFamily="34" charset="0"/>
              </a:rPr>
              <a:t>and</a:t>
            </a:r>
          </a:p>
          <a:p>
            <a:pPr algn="just">
              <a:lnSpc>
                <a:spcPts val="2540"/>
              </a:lnSpc>
            </a:pPr>
            <a:r>
              <a:rPr lang="fr-FR" sz="1600" spc="17" dirty="0">
                <a:solidFill>
                  <a:srgbClr val="FFFFFF"/>
                </a:solidFill>
                <a:latin typeface="Myriad Pro" panose="020B0503030403020204" pitchFamily="34" charset="0"/>
              </a:rPr>
              <a:t>«</a:t>
            </a:r>
            <a:r>
              <a:rPr lang="en-US" sz="1600" spc="17" dirty="0">
                <a:solidFill>
                  <a:srgbClr val="FFFFFF"/>
                </a:solidFill>
                <a:latin typeface="Myriad Pro" panose="020B0503030403020204" pitchFamily="34" charset="0"/>
              </a:rPr>
              <a:t>National authorities are also called upon to ensure that their properties or the World Heritage Fund receive a fair share of the revenues </a:t>
            </a:r>
            <a:r>
              <a:rPr lang="fr-FR" sz="1600" spc="17" dirty="0">
                <a:solidFill>
                  <a:srgbClr val="FFFFFF"/>
                </a:solidFill>
                <a:latin typeface="Myriad Pro" panose="020B0503030403020204" pitchFamily="34" charset="0"/>
              </a:rPr>
              <a:t>[…] ».</a:t>
            </a:r>
          </a:p>
        </p:txBody>
      </p:sp>
      <p:grpSp>
        <p:nvGrpSpPr>
          <p:cNvPr id="19" name="Group 18">
            <a:extLst>
              <a:ext uri="{FF2B5EF4-FFF2-40B4-BE49-F238E27FC236}">
                <a16:creationId xmlns:a16="http://schemas.microsoft.com/office/drawing/2014/main" id="{79AA0F98-807E-53BA-E73B-6D0AE67F5CFC}"/>
              </a:ext>
            </a:extLst>
          </p:cNvPr>
          <p:cNvGrpSpPr/>
          <p:nvPr/>
        </p:nvGrpSpPr>
        <p:grpSpPr>
          <a:xfrm>
            <a:off x="2271252" y="3369757"/>
            <a:ext cx="9718643" cy="161124"/>
            <a:chOff x="0" y="0"/>
            <a:chExt cx="3936989" cy="66992"/>
          </a:xfrm>
        </p:grpSpPr>
        <p:sp>
          <p:nvSpPr>
            <p:cNvPr id="20" name="Freeform 20">
              <a:extLst>
                <a:ext uri="{FF2B5EF4-FFF2-40B4-BE49-F238E27FC236}">
                  <a16:creationId xmlns:a16="http://schemas.microsoft.com/office/drawing/2014/main" id="{534EF1CF-CB5B-419A-E61A-37F9707A03EE}"/>
                </a:ext>
              </a:extLst>
            </p:cNvPr>
            <p:cNvSpPr/>
            <p:nvPr/>
          </p:nvSpPr>
          <p:spPr>
            <a:xfrm>
              <a:off x="0" y="0"/>
              <a:ext cx="3936989" cy="66992"/>
            </a:xfrm>
            <a:custGeom>
              <a:avLst/>
              <a:gdLst/>
              <a:ahLst/>
              <a:cxnLst/>
              <a:rect l="l" t="t" r="r" b="b"/>
              <a:pathLst>
                <a:path w="3936989" h="66992">
                  <a:moveTo>
                    <a:pt x="0" y="0"/>
                  </a:moveTo>
                  <a:lnTo>
                    <a:pt x="3936989" y="0"/>
                  </a:lnTo>
                  <a:lnTo>
                    <a:pt x="3936989" y="66992"/>
                  </a:lnTo>
                  <a:lnTo>
                    <a:pt x="0" y="66992"/>
                  </a:lnTo>
                  <a:close/>
                </a:path>
              </a:pathLst>
            </a:custGeom>
            <a:solidFill>
              <a:srgbClr val="FFFFFF"/>
            </a:solidFill>
          </p:spPr>
          <p:txBody>
            <a:bodyPr/>
            <a:lstStyle/>
            <a:p>
              <a:endParaRPr lang="fr-FR"/>
            </a:p>
          </p:txBody>
        </p:sp>
        <p:sp>
          <p:nvSpPr>
            <p:cNvPr id="21" name="TextBox 21">
              <a:extLst>
                <a:ext uri="{FF2B5EF4-FFF2-40B4-BE49-F238E27FC236}">
                  <a16:creationId xmlns:a16="http://schemas.microsoft.com/office/drawing/2014/main" id="{08210AAD-1C0C-78BF-D26B-9C6D9984D864}"/>
                </a:ext>
              </a:extLst>
            </p:cNvPr>
            <p:cNvSpPr txBox="1"/>
            <p:nvPr/>
          </p:nvSpPr>
          <p:spPr>
            <a:xfrm>
              <a:off x="0" y="9525"/>
              <a:ext cx="3936989" cy="5746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Tree>
    <p:extLst>
      <p:ext uri="{BB962C8B-B14F-4D97-AF65-F5344CB8AC3E}">
        <p14:creationId xmlns:p14="http://schemas.microsoft.com/office/powerpoint/2010/main" val="3017790072"/>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E503EB5D3F8A845AC93D4EBD5AF5EE4" ma:contentTypeVersion="5" ma:contentTypeDescription="Create a new document." ma:contentTypeScope="" ma:versionID="fec4670ffcfc79f3be3687a7c4854c76">
  <xsd:schema xmlns:xsd="http://www.w3.org/2001/XMLSchema" xmlns:xs="http://www.w3.org/2001/XMLSchema" xmlns:p="http://schemas.microsoft.com/office/2006/metadata/properties" xmlns:ns2="3ec64710-979e-45f3-964b-bdd369ecc229" xmlns:ns3="1effd615-d1f6-498b-b718-2cd5ed64e911" targetNamespace="http://schemas.microsoft.com/office/2006/metadata/properties" ma:root="true" ma:fieldsID="e4952907cfc26b8170298715ab48cad6" ns2:_="" ns3:_="">
    <xsd:import namespace="3ec64710-979e-45f3-964b-bdd369ecc229"/>
    <xsd:import namespace="1effd615-d1f6-498b-b718-2cd5ed64e91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64710-979e-45f3-964b-bdd369ecc2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ffd615-d1f6-498b-b718-2cd5ed64e9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3ec64710-979e-45f3-964b-bdd369ecc229">UNESCODPI-1629253120-11</_dlc_DocId>
    <_dlc_DocIdUrl xmlns="3ec64710-979e-45f3-964b-bdd369ecc229">
      <Url>https://unesco.sharepoint.com/sites/cpe/_layouts/15/DocIdRedir.aspx?ID=UNESCODPI-1629253120-11</Url>
      <Description>UNESCODPI-1629253120-11</Description>
    </_dlc_DocIdUrl>
  </documentManagement>
</p:properties>
</file>

<file path=customXml/itemProps1.xml><?xml version="1.0" encoding="utf-8"?>
<ds:datastoreItem xmlns:ds="http://schemas.openxmlformats.org/officeDocument/2006/customXml" ds:itemID="{788C8676-A268-4DE7-9251-BA62A82DD053}">
  <ds:schemaRefs>
    <ds:schemaRef ds:uri="http://schemas.microsoft.com/sharepoint/events"/>
  </ds:schemaRefs>
</ds:datastoreItem>
</file>

<file path=customXml/itemProps2.xml><?xml version="1.0" encoding="utf-8"?>
<ds:datastoreItem xmlns:ds="http://schemas.openxmlformats.org/officeDocument/2006/customXml" ds:itemID="{1AD955CD-A61D-44F6-B5E8-63386A39C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64710-979e-45f3-964b-bdd369ecc229"/>
    <ds:schemaRef ds:uri="1effd615-d1f6-498b-b718-2cd5ed64e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4.xml><?xml version="1.0" encoding="utf-8"?>
<ds:datastoreItem xmlns:ds="http://schemas.openxmlformats.org/officeDocument/2006/customXml" ds:itemID="{46A62075-B3C9-4A3A-AE06-3BDCC332E1EB}">
  <ds:schemaRefs>
    <ds:schemaRef ds:uri="http://purl.org/dc/dcmitype/"/>
    <ds:schemaRef ds:uri="http://schemas.microsoft.com/office/2006/documentManagement/types"/>
    <ds:schemaRef ds:uri="http://purl.org/dc/elements/1.1/"/>
    <ds:schemaRef ds:uri="http://schemas.microsoft.com/office/2006/metadata/properties"/>
    <ds:schemaRef ds:uri="1effd615-d1f6-498b-b718-2cd5ed64e911"/>
    <ds:schemaRef ds:uri="http://purl.org/dc/terms/"/>
    <ds:schemaRef ds:uri="http://schemas.microsoft.com/office/infopath/2007/PartnerControls"/>
    <ds:schemaRef ds:uri="http://schemas.openxmlformats.org/package/2006/metadata/core-properties"/>
    <ds:schemaRef ds:uri="3ec64710-979e-45f3-964b-bdd369ecc229"/>
    <ds:schemaRef ds:uri="http://www.w3.org/XML/1998/namespace"/>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emplate>Office Theme</Template>
  <TotalTime>4102</TotalTime>
  <Words>1265</Words>
  <Application>Microsoft Office PowerPoint</Application>
  <PresentationFormat>Widescreen</PresentationFormat>
  <Paragraphs>168</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Myriad Pro</vt:lpstr>
      <vt:lpstr>Poppins Bold</vt:lpstr>
      <vt:lpstr>TT Rounds Condensed</vt:lpstr>
      <vt:lpstr>Wingdings</vt:lpstr>
      <vt:lpstr>Thème Office</vt:lpstr>
      <vt:lpstr>PowerPoint Presentation</vt:lpstr>
      <vt:lpstr>Why use the logo? </vt:lpstr>
      <vt:lpstr>Which emblems and logos ?</vt:lpstr>
      <vt:lpstr>I - The UNESCO logo</vt:lpstr>
      <vt:lpstr>I - The UNESCO logo</vt:lpstr>
      <vt:lpstr>II – The World Heritage Emblem </vt:lpstr>
      <vt:lpstr>II - The World Heritage Emblem </vt:lpstr>
      <vt:lpstr>II - The World Heritage Emblem </vt:lpstr>
      <vt:lpstr>II - The World Heritage Emblem </vt:lpstr>
      <vt:lpstr>III - The Combined Logos</vt:lpstr>
      <vt:lpstr>III.1 - The combined logo for National Commissions and Agencies</vt:lpstr>
      <vt:lpstr>III.2 – The combined logo for World Heritage sites</vt:lpstr>
      <vt:lpstr>III.3 – The combined logo for UNESCO Secretariat</vt:lpstr>
      <vt:lpstr>III – The World Heritage combined logos</vt:lpstr>
      <vt:lpstr>IV – Rules governing the use of the Emblem and the combined logos </vt:lpstr>
      <vt:lpstr>IV.1 - Excerpts from the Annex 14 to the Operational Guidelines</vt:lpstr>
      <vt:lpstr>IV.1 - Excerpts from the Annex 14 to the Operational Guidelines</vt:lpstr>
      <vt:lpstr>IV.1 - Excerpts from the Annex 14 to the Operational Guidelines</vt:lpstr>
      <vt:lpstr>IV.2 - Example of use</vt:lpstr>
      <vt:lpstr>IV.3 - Examples of misuses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Heritage Emblem &amp; Combined Logos</dc:title>
  <dc:creator>Esquivel, Eric</dc:creator>
  <cp:lastModifiedBy>Esquivel, Eric</cp:lastModifiedBy>
  <cp:revision>454</cp:revision>
  <dcterms:created xsi:type="dcterms:W3CDTF">2019-03-22T15:49:46Z</dcterms:created>
  <dcterms:modified xsi:type="dcterms:W3CDTF">2024-02-09T09:07:01Z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0x0101008E503EB5D3F8A845AC93D4EBD5AF5EE4</vt:lpwstr>
  </property>
  <property fmtid="{D5CDD505-2E9C-101B-9397-08002B2CF9AE}" pid="3" name="_dlc_DocIdItemGuid">
    <vt:lpwstr>5c46f521-d66a-48f2-b4d3-7dd05baf4502</vt:lpwstr>
  </property>
</Properties>
</file>