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43"/>
  </p:normalViewPr>
  <p:slideViewPr>
    <p:cSldViewPr snapToGrid="0" snapToObjects="1">
      <p:cViewPr varScale="1">
        <p:scale>
          <a:sx n="81" d="100"/>
          <a:sy n="81" d="100"/>
        </p:scale>
        <p:origin x="20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7884E-919E-894B-8EE2-7E85DA4E24A2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A5159-E60B-3A4E-9954-6BF4E212D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7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A5159-E60B-3A4E-9954-6BF4E212D7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3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0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9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8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7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6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6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1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CB37-6C7C-D04D-AD64-5D95BDFEE55E}" type="datetimeFigureOut">
              <a:rPr lang="en-US" smtClean="0"/>
              <a:t>12/17/15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F6458-58A6-1842-BDAE-22504E863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3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66928"/>
              </p:ext>
            </p:extLst>
          </p:nvPr>
        </p:nvGraphicFramePr>
        <p:xfrm>
          <a:off x="126124" y="945764"/>
          <a:ext cx="307181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122"/>
                <a:gridCol w="742132"/>
                <a:gridCol w="915820"/>
                <a:gridCol w="896742"/>
              </a:tblGrid>
              <a:tr h="348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51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5158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515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 problem with Average Precision Score with unbalanced datasets</a:t>
            </a:r>
            <a:endParaRPr lang="en-US" sz="28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26124" y="523220"/>
            <a:ext cx="6472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Precision Score is the area under the precision-recall curve.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949268" y="1415772"/>
                <a:ext cx="1839606" cy="523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𝑟𝑒𝑐𝑎𝑙𝑙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</m:num>
                        <m:den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𝐹𝑁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268" y="1415772"/>
                <a:ext cx="1839606" cy="5231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575257" y="2200570"/>
                <a:ext cx="2177712" cy="523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𝑝𝑟𝑒𝑐𝑖𝑠𝑖𝑜𝑛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</m:num>
                        <m:den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𝐹𝑃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57" y="2200570"/>
                <a:ext cx="2177712" cy="5231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096000" y="1569597"/>
            <a:ext cx="5262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i.e. TP over number of ground-truth positive examples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2277482"/>
            <a:ext cx="473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i.e. TP over count of predicted positive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6124" y="3153159"/>
            <a:ext cx="1206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consider a heavily unbalanced dataset, with 10 positive examples and 100,000 negatives. At the extreme choices of the threshold, we have the following tables: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82149"/>
              </p:ext>
            </p:extLst>
          </p:nvPr>
        </p:nvGraphicFramePr>
        <p:xfrm>
          <a:off x="338867" y="3956856"/>
          <a:ext cx="3236390" cy="211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27"/>
                <a:gridCol w="389797"/>
                <a:gridCol w="961696"/>
                <a:gridCol w="1340070"/>
              </a:tblGrid>
              <a:tr h="3748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51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5158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100000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515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796145"/>
              </p:ext>
            </p:extLst>
          </p:nvPr>
        </p:nvGraphicFramePr>
        <p:xfrm>
          <a:off x="3788000" y="3951604"/>
          <a:ext cx="3236390" cy="211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27"/>
                <a:gridCol w="389797"/>
                <a:gridCol w="961696"/>
                <a:gridCol w="1340070"/>
              </a:tblGrid>
              <a:tr h="3748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51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5158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515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100000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586247" y="6063828"/>
            <a:ext cx="1422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</a:t>
            </a:r>
            <a:r>
              <a:rPr lang="en-US" smtClean="0"/>
              <a:t>hreshold = 0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19892" y="6063828"/>
            <a:ext cx="1422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hreshold = 1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727329" y="3799490"/>
            <a:ext cx="0" cy="2264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461680" y="5896303"/>
            <a:ext cx="30313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148288" y="5896303"/>
            <a:ext cx="689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recall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8024637" y="3956855"/>
            <a:ext cx="10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1"/>
                </a:solidFill>
              </a:rPr>
              <a:t>precision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Cross 26"/>
          <p:cNvSpPr/>
          <p:nvPr/>
        </p:nvSpPr>
        <p:spPr>
          <a:xfrm rot="2700000">
            <a:off x="8631793" y="3886228"/>
            <a:ext cx="222604" cy="222604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ross 27"/>
          <p:cNvSpPr/>
          <p:nvPr/>
        </p:nvSpPr>
        <p:spPr>
          <a:xfrm rot="2700000">
            <a:off x="11164790" y="5646708"/>
            <a:ext cx="222604" cy="222604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27" idx="1"/>
            <a:endCxn id="28" idx="1"/>
          </p:cNvCxnSpPr>
          <p:nvPr/>
        </p:nvCxnSpPr>
        <p:spPr>
          <a:xfrm>
            <a:off x="8664393" y="3918828"/>
            <a:ext cx="2532997" cy="176048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1043594">
            <a:off x="8823745" y="3595662"/>
            <a:ext cx="1438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threshold = 1</a:t>
            </a:r>
          </a:p>
          <a:p>
            <a:r>
              <a:rPr lang="en-US" dirty="0" smtClean="0"/>
              <a:t>     r = 0, p = 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21043594">
            <a:off x="9674887" y="5573137"/>
            <a:ext cx="1507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threshold = 0</a:t>
            </a:r>
          </a:p>
          <a:p>
            <a:r>
              <a:rPr lang="en-US" dirty="0" smtClean="0"/>
              <a:t>r = 1, p = 0.0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8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6124" y="153983"/>
            <a:ext cx="89159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two-threshold example is equivalent to predicting e.g. 0.5 for all examples.</a:t>
            </a:r>
          </a:p>
          <a:p>
            <a:r>
              <a:rPr lang="en-US" dirty="0" smtClean="0"/>
              <a:t>Now let’s pick a third threshold (i.e. predict 0.3 for some examples, and 0.7 for the remaining examples).</a:t>
            </a:r>
          </a:p>
          <a:p>
            <a:r>
              <a:rPr lang="en-US" dirty="0" smtClean="0"/>
              <a:t>Imagine we do really well at this, and capture 10% of ground-truth positives, while only making 0.01% false positive errors.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978194"/>
              </p:ext>
            </p:extLst>
          </p:nvPr>
        </p:nvGraphicFramePr>
        <p:xfrm>
          <a:off x="728657" y="1754989"/>
          <a:ext cx="3236390" cy="211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27"/>
                <a:gridCol w="389797"/>
                <a:gridCol w="961696"/>
                <a:gridCol w="1340070"/>
              </a:tblGrid>
              <a:tr h="3748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51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5158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515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999,90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029019" y="3846927"/>
            <a:ext cx="159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hreshold = 0.5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154673" y="2453465"/>
            <a:ext cx="0" cy="4137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669310" y="6284522"/>
            <a:ext cx="55385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577973" y="6284522"/>
            <a:ext cx="1259863" cy="6748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recall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5093205" y="1395967"/>
            <a:ext cx="1892957" cy="6748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1"/>
                </a:solidFill>
              </a:rPr>
              <a:t>precision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Cross 26"/>
          <p:cNvSpPr/>
          <p:nvPr/>
        </p:nvSpPr>
        <p:spPr>
          <a:xfrm rot="2700000">
            <a:off x="5980121" y="2611943"/>
            <a:ext cx="406717" cy="406717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ross 27"/>
          <p:cNvSpPr/>
          <p:nvPr/>
        </p:nvSpPr>
        <p:spPr>
          <a:xfrm rot="2700000">
            <a:off x="10608123" y="5828490"/>
            <a:ext cx="406717" cy="406717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21043594">
            <a:off x="6301957" y="2143504"/>
            <a:ext cx="176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= 1</a:t>
            </a:r>
          </a:p>
          <a:p>
            <a:r>
              <a:rPr lang="en-US" dirty="0" smtClean="0"/>
              <a:t>     r = 0, p = 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21043594">
            <a:off x="10284410" y="5006566"/>
            <a:ext cx="1629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threshold = 0</a:t>
            </a:r>
          </a:p>
          <a:p>
            <a:r>
              <a:rPr lang="en-US" dirty="0" smtClean="0"/>
              <a:t>r = 1, p = 0.0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29" name="Cross 28"/>
          <p:cNvSpPr/>
          <p:nvPr/>
        </p:nvSpPr>
        <p:spPr>
          <a:xfrm rot="2700000">
            <a:off x="6692610" y="5487490"/>
            <a:ext cx="406717" cy="406717"/>
          </a:xfrm>
          <a:prstGeom prst="plus">
            <a:avLst>
              <a:gd name="adj" fmla="val 472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21043594">
            <a:off x="7031049" y="4886424"/>
            <a:ext cx="176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= 0.5</a:t>
            </a:r>
          </a:p>
          <a:p>
            <a:r>
              <a:rPr lang="en-US" dirty="0" smtClean="0"/>
              <a:t>   r = 0.1, p = 0.1 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383275"/>
              </p:ext>
            </p:extLst>
          </p:nvPr>
        </p:nvGraphicFramePr>
        <p:xfrm>
          <a:off x="9042065" y="30305"/>
          <a:ext cx="307181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122"/>
                <a:gridCol w="742132"/>
                <a:gridCol w="915820"/>
                <a:gridCol w="896742"/>
              </a:tblGrid>
              <a:tr h="348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515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5158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515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042065" y="30305"/>
            <a:ext cx="3149935" cy="3516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9847931" y="2180684"/>
                <a:ext cx="1839606" cy="523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𝑟𝑒𝑐𝑎𝑙𝑙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</m:num>
                        <m:den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𝐹𝑁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931" y="2180684"/>
                <a:ext cx="1839606" cy="5231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9492681" y="2837032"/>
                <a:ext cx="2177712" cy="523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𝑝𝑟𝑒𝑐𝑖𝑠𝑖𝑜𝑛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</m:num>
                        <m:den>
                          <m:r>
                            <a:rPr lang="en-US" b="0" i="1" smtClean="0">
                              <a:latin typeface="Cambria Math" charset="0"/>
                            </a:rPr>
                            <m:t>𝑇𝑃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𝐹𝑃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681" y="2837032"/>
                <a:ext cx="2177712" cy="5231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6158243" y="2811101"/>
            <a:ext cx="694195" cy="2879747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90879" y="5690848"/>
            <a:ext cx="3915513" cy="350249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6125" y="4250974"/>
            <a:ext cx="60259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I.e. the area under the curve has gotten </a:t>
            </a:r>
            <a:r>
              <a:rPr lang="en-US" i="1" dirty="0" smtClean="0"/>
              <a:t>much</a:t>
            </a:r>
            <a:r>
              <a:rPr lang="en-US" dirty="0" smtClean="0"/>
              <a:t> smaller. To add a point </a:t>
            </a:r>
            <a:r>
              <a:rPr lang="en-US" i="1" dirty="0" smtClean="0"/>
              <a:t>above</a:t>
            </a:r>
            <a:r>
              <a:rPr lang="en-US" dirty="0" smtClean="0"/>
              <a:t> the straight line joining the first and last points is incredibly hard:</a:t>
            </a:r>
          </a:p>
          <a:p>
            <a:endParaRPr lang="en-US" dirty="0"/>
          </a:p>
          <a:p>
            <a:r>
              <a:rPr lang="en-US" b="1" dirty="0" smtClean="0"/>
              <a:t>Conclusion</a:t>
            </a:r>
          </a:p>
          <a:p>
            <a:r>
              <a:rPr lang="en-US" dirty="0" smtClean="0"/>
              <a:t>To do better than the do-nothing approach with this metric (i.e. add a point above the line), we need to move examples from FN into TP faster than from TN into FP. Note that this in terms of absolute numbers, not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7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336</Words>
  <Application>Microsoft Macintosh PowerPoint</Application>
  <PresentationFormat>Widescreen</PresentationFormat>
  <Paragraphs>84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Cambria Math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Dingwall</dc:creator>
  <cp:lastModifiedBy>Nick Dingwall</cp:lastModifiedBy>
  <cp:revision>7</cp:revision>
  <dcterms:created xsi:type="dcterms:W3CDTF">2015-12-17T21:02:19Z</dcterms:created>
  <dcterms:modified xsi:type="dcterms:W3CDTF">2015-12-17T21:36:58Z</dcterms:modified>
</cp:coreProperties>
</file>