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2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Sales comparison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D57-4191-AAF5-BA179257C2B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D57-4191-AAF5-BA179257C2B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D57-4191-AAF5-BA179257C2B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24599032"/>
        <c:axId val="524595752"/>
      </c:barChart>
      <c:catAx>
        <c:axId val="5245990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4595752"/>
        <c:crosses val="autoZero"/>
        <c:auto val="1"/>
        <c:lblAlgn val="ctr"/>
        <c:lblOffset val="100"/>
        <c:noMultiLvlLbl val="0"/>
      </c:catAx>
      <c:valAx>
        <c:axId val="5245957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45990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388092-E867-4E68-9886-B0205E2A27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A09C4B-0CC4-4993-9D0F-D27A49D730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D9D6B2-3203-48A7-85C0-06852B5278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5A7CF-DB6C-4325-93B5-8C3F06D80356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B66A1C-EA7F-4E6F-ABAD-D25AF2A5DC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CB37CF-1A86-42A3-A07C-D2DA7880CA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76E65-7777-4C32-B153-6028045D6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9804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514EA1-58E4-42A7-8DCA-725AFB10B7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F60006E-D4B9-44A0-A059-EBC6CC39AC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3CE83F-AD46-425B-A854-996B54ABE7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5A7CF-DB6C-4325-93B5-8C3F06D80356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57BED7-15D0-4FA7-999F-F2D1804AD7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A33827-58FD-4965-A7A7-AB35B2772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76E65-7777-4C32-B153-6028045D6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8375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797E049-7767-4915-BFAD-AA6268FC130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53A7E7-6996-49F7-8B45-7C9EA3F14B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DE4FD6-252D-4974-83FB-A1C6709615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5A7CF-DB6C-4325-93B5-8C3F06D80356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E65431-35DC-476B-ABEA-82F227DD08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35E16B-5E75-4104-B122-F4472006EB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76E65-7777-4C32-B153-6028045D6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463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8A55BD-9E4B-40B7-8EB9-7F10B7270B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51656E-1980-4619-BBC2-1C0AECF5FF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37196B-85A7-4EE9-A037-146860D00D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5A7CF-DB6C-4325-93B5-8C3F06D80356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1B61C3-1137-4444-8857-E46855FEA9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8A481B-7D56-458D-9F0B-73F00649E6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76E65-7777-4C32-B153-6028045D6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134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DB5B27-DE83-4844-A575-54EE450B1A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5B7AB5-6E0B-4DBB-86F4-37CEA31A46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6E480A-0C03-4D18-BE4C-6E525B2F64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5A7CF-DB6C-4325-93B5-8C3F06D80356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2B60B8-19CB-47CB-B72B-0416852AA9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B9FE0F-A484-4EA7-8FD2-04C4B87769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76E65-7777-4C32-B153-6028045D6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072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E4C114-EFA0-42E6-B430-30AD2967F2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FB1390-1CCB-4CF0-913E-185544AF42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AC93107-53DE-4DCB-BE89-54BC1D44CC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31A65B-5BD3-4B14-A039-5A309529A7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5A7CF-DB6C-4325-93B5-8C3F06D80356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8F39D9-988D-459E-B1CD-C501E6C88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968384-38C5-424B-B863-1234309677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76E65-7777-4C32-B153-6028045D6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365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1FDCAC-57AB-4D6E-BC77-E5FBF27FE7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BFAF32-0E0F-4B9B-ABF8-08957C05BA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B6BFCF4-C2D9-425F-B022-40ACE4EA8C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C980780-05D2-4D96-A9D5-53484814E5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D4A927-7B61-40C1-92AB-6880517576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7AB97D1-5A3B-4059-815A-340FB82444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5A7CF-DB6C-4325-93B5-8C3F06D80356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72DE78E-294B-446D-8474-6BA224D5B3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BC3293A-4FD6-4428-85E0-574DF5719A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76E65-7777-4C32-B153-6028045D6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2282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521404-108D-4FCC-8492-ACE9DCF177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AFFD965-28FF-4929-B0DA-92C66945B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5A7CF-DB6C-4325-93B5-8C3F06D80356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DAA5E0-83C1-4CF4-880B-2CF539CB7F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AF3922-374B-4171-8BC5-F1E0F8421F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76E65-7777-4C32-B153-6028045D6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2195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BAB476E-AC05-47E6-A12F-24C0D753CF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5A7CF-DB6C-4325-93B5-8C3F06D80356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C97C91-D4AD-4F7E-B19C-A36AC68BCE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2E8A34-EE4E-4307-B20A-F719CBC3FB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76E65-7777-4C32-B153-6028045D6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5927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E73019-6048-4EF1-8E67-3302EF95BF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EAC829-6F62-4C5B-A4FE-88D795CAC2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7B1730-5CED-46AB-8AF2-3560B72661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7798A2-8D49-4C9C-8CB7-5367A10AB5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5A7CF-DB6C-4325-93B5-8C3F06D80356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709CD0-EF6C-41C7-B9BA-9FC337BD76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4E108C-CC43-4553-B063-33D1C360E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76E65-7777-4C32-B153-6028045D6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0606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82A4BF-7EBD-4087-A800-77CFD938AE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A2AE39C-E7E5-4536-968C-65137F387DC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96C026E-0017-4FFD-BB30-78C5416B23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C98FE5-8A1C-4192-984C-C18B093CAD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5A7CF-DB6C-4325-93B5-8C3F06D80356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25DD6C-2A37-4709-B29A-446A571819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56A181-3C79-475A-8A12-726741356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76E65-7777-4C32-B153-6028045D6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799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55371D-5B24-4F8F-B844-6B7F15843C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108F94-535E-4939-99EE-305982298D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A8EA68-1C72-4720-B1FE-ED04C5E771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55A7CF-DB6C-4325-93B5-8C3F06D80356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3B2E32-A768-4ED6-970A-84BCB388DE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2913F1-F29E-45B5-BF89-6221E2F9F9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E76E65-7777-4C32-B153-6028045D6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410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>
          <a:ln>
            <a:headEnd type="none"/>
            <a:tailEnd type="none"/>
          </a:ln>
        </p:spPr>
        <p:txBody>
          <a:bodyPr wrap="square"/>
          <a:lstStyle/>
          <a:p>
            <a:pPr algn="ctr" defTabSz="914400"/>
            <a:r>
              <a:rPr dirty="0"/>
              <a:t>Company History</a:t>
            </a:r>
          </a:p>
        </p:txBody>
      </p:sp>
      <p:sp>
        <p:nvSpPr>
          <p:cNvPr id="3" name="TextBox3"/>
          <p:cNvSpPr txBox="1">
            <a:spLocks noChangeArrowheads="1"/>
          </p:cNvSpPr>
          <p:nvPr/>
        </p:nvSpPr>
        <p:spPr bwMode="white">
          <a:xfrm>
            <a:off x="675894" y="1799971"/>
            <a:ext cx="11102213" cy="923330"/>
          </a:xfrm>
          <a:prstGeom prst="rect">
            <a:avLst/>
          </a:prstGeom>
          <a:ln>
            <a:headEnd type="none"/>
            <a:tailEnd type="none"/>
          </a:ln>
        </p:spPr>
        <p:txBody>
          <a:bodyPr wrap="square">
            <a:spAutoFit/>
          </a:bodyPr>
          <a:lstStyle/>
          <a:p>
            <a:pPr defTabSz="914400"/>
            <a:r>
              <a:rPr dirty="0"/>
              <a:t>IMN Solutions PVT LTD is the software company, established in 1987, by George Milton. The company has been listed as the trusted partner for many high-profile organizations </a:t>
            </a:r>
            <a:r>
              <a:rPr dirty="0">
                <a:highlight>
                  <a:srgbClr val="FFFF00"/>
                </a:highlight>
              </a:rPr>
              <a:t>since 1988</a:t>
            </a:r>
            <a:r>
              <a:rPr dirty="0"/>
              <a:t> and got awards for quality products from reputed organizations.</a:t>
            </a:r>
          </a:p>
        </p:txBody>
      </p:sp>
      <p:sp>
        <p:nvSpPr>
          <p:cNvPr id="4" name="TextBox4"/>
          <p:cNvSpPr txBox="1">
            <a:spLocks noChangeArrowheads="1"/>
          </p:cNvSpPr>
          <p:nvPr/>
        </p:nvSpPr>
        <p:spPr bwMode="white">
          <a:xfrm>
            <a:off x="675894" y="3429000"/>
            <a:ext cx="5561330" cy="1477264"/>
          </a:xfrm>
          <a:prstGeom prst="rect">
            <a:avLst/>
          </a:prstGeom>
          <a:ln>
            <a:headEnd type="none"/>
            <a:tailEnd type="none"/>
          </a:ln>
        </p:spPr>
        <p:txBody>
          <a:bodyPr wrap="square">
            <a:spAutoFit/>
          </a:bodyPr>
          <a:lstStyle/>
          <a:p>
            <a:pPr marL="444500" indent="-444500" defTabSz="914400">
              <a:buAutoNum type="arabicPeriod"/>
            </a:pPr>
            <a:r>
              <a:rPr dirty="0"/>
              <a:t>The company acquired the </a:t>
            </a:r>
            <a:r>
              <a:rPr dirty="0">
                <a:highlight>
                  <a:srgbClr val="00FF00"/>
                </a:highlight>
              </a:rPr>
              <a:t>MCY corporation for 20 billion dollars</a:t>
            </a:r>
            <a:r>
              <a:rPr dirty="0"/>
              <a:t> and became the top revenue maker for the year 2015.</a:t>
            </a:r>
          </a:p>
          <a:p>
            <a:pPr marL="444500" indent="-444500" defTabSz="914400">
              <a:buAutoNum type="arabicPeriod"/>
            </a:pPr>
            <a:r>
              <a:rPr dirty="0"/>
              <a:t>The company is participating in top open source projects in automation industry.</a:t>
            </a:r>
          </a:p>
        </p:txBody>
      </p:sp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lum/>
          </a:blip>
          <a:srcRect/>
          <a:stretch>
            <a:fillRect/>
          </a:stretch>
        </p:blipFill>
        <p:spPr bwMode="white">
          <a:xfrm>
            <a:off x="6347333" y="3030093"/>
            <a:ext cx="4629658" cy="2440432"/>
          </a:xfrm>
          <a:prstGeom prst="rect">
            <a:avLst/>
          </a:prstGeom>
          <a:ln>
            <a:headEnd type="none"/>
            <a:tailEnd type="none"/>
          </a:ln>
        </p:spPr>
      </p:pic>
      <p:sp>
        <p:nvSpPr>
          <p:cNvPr id="6" name="Explosion16"/>
          <p:cNvSpPr>
            <a:spLocks/>
          </p:cNvSpPr>
          <p:nvPr/>
        </p:nvSpPr>
        <p:spPr bwMode="white">
          <a:xfrm>
            <a:off x="621411" y="5470017"/>
            <a:ext cx="1322451" cy="1022858"/>
          </a:xfrm>
          <a:prstGeom prst="irregularSeal1">
            <a:avLst/>
          </a:prstGeom>
          <a:noFill/>
          <a:ln>
            <a:headEnd type="none"/>
            <a:tailEnd type="non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/>
          <a:lstStyle/>
          <a:p>
            <a:pPr algn="ctr" defTabSz="914400"/>
            <a:r>
              <a:t>IMN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94C7F234-8050-2FF0-96AF-E57E18D3288C}"/>
              </a:ext>
            </a:extLst>
          </p:cNvPr>
          <p:cNvGraphicFramePr>
            <a:graphicFrameLocks noGrp="1"/>
          </p:cNvGraphicFramePr>
          <p:nvPr/>
        </p:nvGraphicFramePr>
        <p:xfrm>
          <a:off x="588252" y="2946158"/>
          <a:ext cx="10610690" cy="3760830"/>
        </p:xfrm>
        <a:graphic>
          <a:graphicData uri="http://schemas.openxmlformats.org/drawingml/2006/table">
            <a:tbl>
              <a:tblPr firstCol="1" bandRow="1">
                <a:tableStyleId>{7DF18680-E054-41AD-8BC1-D1AEF772440D}</a:tableStyleId>
              </a:tblPr>
              <a:tblGrid>
                <a:gridCol w="2561201">
                  <a:extLst>
                    <a:ext uri="{9D8B030D-6E8A-4147-A177-3AD203B41FA5}">
                      <a16:colId xmlns:a16="http://schemas.microsoft.com/office/drawing/2014/main" val="1464616093"/>
                    </a:ext>
                  </a:extLst>
                </a:gridCol>
                <a:gridCol w="8049489">
                  <a:extLst>
                    <a:ext uri="{9D8B030D-6E8A-4147-A177-3AD203B41FA5}">
                      <a16:colId xmlns:a16="http://schemas.microsoft.com/office/drawing/2014/main" val="1192474542"/>
                    </a:ext>
                  </a:extLst>
                </a:gridCol>
              </a:tblGrid>
              <a:tr h="89010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</a:rPr>
                        <a:t>Project Vision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8900" marR="88900" marT="88900" marB="8890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</a:rPr>
                        <a:t>Launch a website on 4/18/2025 that allows customers to purchase products online and reflects Adventure Works Cycle having the highest quality and the best products in its category.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8900" marR="88900" marT="88900" marB="88900" anchor="ctr"/>
                </a:tc>
                <a:extLst>
                  <a:ext uri="{0D108BD9-81ED-4DB2-BD59-A6C34878D82A}">
                    <a16:rowId xmlns:a16="http://schemas.microsoft.com/office/drawing/2014/main" val="3649554764"/>
                  </a:ext>
                </a:extLst>
              </a:tr>
              <a:tr h="66021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Issues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8900" marR="88900" marT="88900" marB="8890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</a:rPr>
                        <a:t>By the end of next month, if we do not have a finalized product image, we will not be able to meet our deployment deadline.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8900" marR="88900" marT="88900" marB="88900" anchor="ctr"/>
                </a:tc>
                <a:extLst>
                  <a:ext uri="{0D108BD9-81ED-4DB2-BD59-A6C34878D82A}">
                    <a16:rowId xmlns:a16="http://schemas.microsoft.com/office/drawing/2014/main" val="3974283757"/>
                  </a:ext>
                </a:extLst>
              </a:tr>
              <a:tr h="66021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Milestone accomplished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8900" marR="88900" marT="88900" marB="8890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</a:rPr>
                        <a:t>Framed the basic structure of website.</a:t>
                      </a:r>
                      <a:br>
                        <a:rPr lang="en-US" sz="1100" dirty="0">
                          <a:effectLst/>
                        </a:rPr>
                      </a:br>
                      <a:r>
                        <a:rPr lang="en-US" sz="1200" dirty="0">
                          <a:effectLst/>
                        </a:rPr>
                        <a:t>Applied for design review.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8900" marR="88900" marT="88900" marB="88900" anchor="ctr"/>
                </a:tc>
                <a:extLst>
                  <a:ext uri="{0D108BD9-81ED-4DB2-BD59-A6C34878D82A}">
                    <a16:rowId xmlns:a16="http://schemas.microsoft.com/office/drawing/2014/main" val="3424702825"/>
                  </a:ext>
                </a:extLst>
              </a:tr>
              <a:tr h="66021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</a:rPr>
                        <a:t>Milestones planned for next week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8900" marR="88900" marT="88900" marB="8890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</a:rPr>
                        <a:t>Prepare design files for development.</a:t>
                      </a:r>
                      <a:br>
                        <a:rPr lang="en-US" sz="1100" dirty="0">
                          <a:effectLst/>
                        </a:rPr>
                      </a:br>
                      <a:r>
                        <a:rPr lang="en-US" sz="1200" dirty="0">
                          <a:effectLst/>
                        </a:rPr>
                        <a:t>Start development - Sprint 1 (Homepage &amp; Product Detail Page).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8900" marR="88900" marT="88900" marB="88900" anchor="ctr"/>
                </a:tc>
                <a:extLst>
                  <a:ext uri="{0D108BD9-81ED-4DB2-BD59-A6C34878D82A}">
                    <a16:rowId xmlns:a16="http://schemas.microsoft.com/office/drawing/2014/main" val="888024937"/>
                  </a:ext>
                </a:extLst>
              </a:tr>
              <a:tr h="89010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</a:rPr>
                        <a:t>Upcoming milestones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8900" marR="88900" marT="88900" marB="8890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</a:rPr>
                        <a:t>3/14/2025 : Design Approval</a:t>
                      </a:r>
                      <a:br>
                        <a:rPr lang="en-US" sz="1100" dirty="0">
                          <a:effectLst/>
                        </a:rPr>
                      </a:br>
                      <a:r>
                        <a:rPr lang="en-US" sz="1200" dirty="0">
                          <a:effectLst/>
                        </a:rPr>
                        <a:t>3/29/2025 : Development Begins</a:t>
                      </a:r>
                      <a:br>
                        <a:rPr lang="en-US" sz="1100" dirty="0">
                          <a:effectLst/>
                        </a:rPr>
                      </a:br>
                      <a:r>
                        <a:rPr lang="en-US" sz="1200" dirty="0">
                          <a:effectLst/>
                        </a:rPr>
                        <a:t>4/13/2025 : Deployment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8900" marR="88900" marT="88900" marB="88900" anchor="ctr"/>
                </a:tc>
                <a:extLst>
                  <a:ext uri="{0D108BD9-81ED-4DB2-BD59-A6C34878D82A}">
                    <a16:rowId xmlns:a16="http://schemas.microsoft.com/office/drawing/2014/main" val="4183265658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A6D6B924-2B9F-B3DE-BBE1-E639A4ADAB3B}"/>
              </a:ext>
            </a:extLst>
          </p:cNvPr>
          <p:cNvSpPr txBox="1"/>
          <p:nvPr/>
        </p:nvSpPr>
        <p:spPr>
          <a:xfrm>
            <a:off x="548640" y="1371600"/>
            <a:ext cx="16984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Date :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FormField_TextBox 9">
            <a:extLst>
              <a:ext uri="{FF2B5EF4-FFF2-40B4-BE49-F238E27FC236}">
                <a16:creationId xmlns:a16="http://schemas.microsoft.com/office/drawing/2014/main" id="{197C4A2F-487A-7321-C8AD-A074D599DEE5}"/>
              </a:ext>
            </a:extLst>
          </p:cNvPr>
          <p:cNvSpPr txBox="1"/>
          <p:nvPr/>
        </p:nvSpPr>
        <p:spPr>
          <a:xfrm>
            <a:off x="2553927" y="1371600"/>
            <a:ext cx="1183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2/27/2025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5554430-6FF4-BB15-4718-7594F7558754}"/>
              </a:ext>
            </a:extLst>
          </p:cNvPr>
          <p:cNvSpPr txBox="1"/>
          <p:nvPr/>
        </p:nvSpPr>
        <p:spPr>
          <a:xfrm>
            <a:off x="548640" y="111684"/>
            <a:ext cx="4111878" cy="5959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Project Status Report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A20EDBF-C07E-47F1-E82D-201E68C10164}"/>
              </a:ext>
            </a:extLst>
          </p:cNvPr>
          <p:cNvSpPr txBox="1"/>
          <p:nvPr/>
        </p:nvSpPr>
        <p:spPr>
          <a:xfrm>
            <a:off x="548640" y="950976"/>
            <a:ext cx="236970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Status :</a:t>
            </a:r>
          </a:p>
        </p:txBody>
      </p:sp>
      <p:sp>
        <p:nvSpPr>
          <p:cNvPr id="13" name="FormField_TextBox 12">
            <a:extLst>
              <a:ext uri="{FF2B5EF4-FFF2-40B4-BE49-F238E27FC236}">
                <a16:creationId xmlns:a16="http://schemas.microsoft.com/office/drawing/2014/main" id="{6C84F9BC-5BE8-053A-6EC1-27B0E5E208E8}"/>
              </a:ext>
            </a:extLst>
          </p:cNvPr>
          <p:cNvSpPr txBox="1"/>
          <p:nvPr/>
        </p:nvSpPr>
        <p:spPr>
          <a:xfrm>
            <a:off x="2553927" y="950976"/>
            <a:ext cx="12327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In-Progress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E445A13-0B30-07C1-858A-9145405B58A4}"/>
              </a:ext>
            </a:extLst>
          </p:cNvPr>
          <p:cNvSpPr txBox="1"/>
          <p:nvPr/>
        </p:nvSpPr>
        <p:spPr>
          <a:xfrm>
            <a:off x="548640" y="1792224"/>
            <a:ext cx="2007782" cy="3778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24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Project Name : 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FormField_TextBox 14">
            <a:extLst>
              <a:ext uri="{FF2B5EF4-FFF2-40B4-BE49-F238E27FC236}">
                <a16:creationId xmlns:a16="http://schemas.microsoft.com/office/drawing/2014/main" id="{B7999298-A9AB-889F-264D-43DC5A1437EC}"/>
              </a:ext>
            </a:extLst>
          </p:cNvPr>
          <p:cNvSpPr txBox="1"/>
          <p:nvPr/>
        </p:nvSpPr>
        <p:spPr>
          <a:xfrm>
            <a:off x="2553927" y="1792224"/>
            <a:ext cx="3434466" cy="375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24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Website for Adventure works cycle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98BC359-62F2-06AC-C4CB-EB9FB44E2181}"/>
              </a:ext>
            </a:extLst>
          </p:cNvPr>
          <p:cNvSpPr txBox="1"/>
          <p:nvPr/>
        </p:nvSpPr>
        <p:spPr>
          <a:xfrm>
            <a:off x="548640" y="2304288"/>
            <a:ext cx="2459958" cy="3778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24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Project Manager :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FormField_TextBox 16">
            <a:extLst>
              <a:ext uri="{FF2B5EF4-FFF2-40B4-BE49-F238E27FC236}">
                <a16:creationId xmlns:a16="http://schemas.microsoft.com/office/drawing/2014/main" id="{A17898EB-B710-4263-979C-BAC979F02489}"/>
              </a:ext>
            </a:extLst>
          </p:cNvPr>
          <p:cNvSpPr txBox="1"/>
          <p:nvPr/>
        </p:nvSpPr>
        <p:spPr>
          <a:xfrm>
            <a:off x="2553927" y="2304288"/>
            <a:ext cx="1522020" cy="375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24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Nancy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Davolio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136B717-11D3-4971-B044-FBCF4FCCE792}"/>
              </a:ext>
            </a:extLst>
          </p:cNvPr>
          <p:cNvSpPr txBox="1"/>
          <p:nvPr/>
        </p:nvSpPr>
        <p:spPr>
          <a:xfrm>
            <a:off x="7269480" y="950976"/>
            <a:ext cx="1529310" cy="3778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24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Team size :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FormField_TextBox 18">
            <a:extLst>
              <a:ext uri="{FF2B5EF4-FFF2-40B4-BE49-F238E27FC236}">
                <a16:creationId xmlns:a16="http://schemas.microsoft.com/office/drawing/2014/main" id="{5B21B834-966A-2688-BCAF-326339EBDE33}"/>
              </a:ext>
            </a:extLst>
          </p:cNvPr>
          <p:cNvSpPr txBox="1"/>
          <p:nvPr/>
        </p:nvSpPr>
        <p:spPr>
          <a:xfrm>
            <a:off x="8823960" y="950976"/>
            <a:ext cx="431528" cy="3778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24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05656A6-995A-F969-B802-85CA147C7C38}"/>
              </a:ext>
            </a:extLst>
          </p:cNvPr>
          <p:cNvSpPr txBox="1"/>
          <p:nvPr/>
        </p:nvSpPr>
        <p:spPr>
          <a:xfrm>
            <a:off x="7269480" y="1371600"/>
            <a:ext cx="1529310" cy="3778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24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Platform : 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FormField_TextBox 20">
            <a:extLst>
              <a:ext uri="{FF2B5EF4-FFF2-40B4-BE49-F238E27FC236}">
                <a16:creationId xmlns:a16="http://schemas.microsoft.com/office/drawing/2014/main" id="{62853D8A-7E05-98FC-3526-19891F888550}"/>
              </a:ext>
            </a:extLst>
          </p:cNvPr>
          <p:cNvSpPr txBox="1"/>
          <p:nvPr/>
        </p:nvSpPr>
        <p:spPr>
          <a:xfrm>
            <a:off x="8823960" y="1371600"/>
            <a:ext cx="943913" cy="375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24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ASP.NET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164C8A2-E2E5-A20A-E797-867D92DF49F3}"/>
              </a:ext>
            </a:extLst>
          </p:cNvPr>
          <p:cNvSpPr txBox="1"/>
          <p:nvPr/>
        </p:nvSpPr>
        <p:spPr>
          <a:xfrm>
            <a:off x="7269480" y="1792224"/>
            <a:ext cx="152931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Start Date :</a:t>
            </a:r>
          </a:p>
        </p:txBody>
      </p:sp>
      <p:sp>
        <p:nvSpPr>
          <p:cNvPr id="23" name="FormField_TextBox 22">
            <a:extLst>
              <a:ext uri="{FF2B5EF4-FFF2-40B4-BE49-F238E27FC236}">
                <a16:creationId xmlns:a16="http://schemas.microsoft.com/office/drawing/2014/main" id="{AB939302-6A65-F684-5DDD-E6C2DA5686C4}"/>
              </a:ext>
            </a:extLst>
          </p:cNvPr>
          <p:cNvSpPr txBox="1"/>
          <p:nvPr/>
        </p:nvSpPr>
        <p:spPr>
          <a:xfrm>
            <a:off x="8823960" y="1792224"/>
            <a:ext cx="1183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2/27/2025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4BB967E-EC6B-64B4-18E4-2F07CD25E606}"/>
              </a:ext>
            </a:extLst>
          </p:cNvPr>
          <p:cNvSpPr txBox="1"/>
          <p:nvPr/>
        </p:nvSpPr>
        <p:spPr>
          <a:xfrm>
            <a:off x="7269480" y="2304288"/>
            <a:ext cx="152931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End Date :</a:t>
            </a:r>
          </a:p>
        </p:txBody>
      </p:sp>
      <p:sp>
        <p:nvSpPr>
          <p:cNvPr id="25" name="FormField_TextBox 24">
            <a:extLst>
              <a:ext uri="{FF2B5EF4-FFF2-40B4-BE49-F238E27FC236}">
                <a16:creationId xmlns:a16="http://schemas.microsoft.com/office/drawing/2014/main" id="{BBAB2B1F-AB52-212E-0AEC-C610A5F335D4}"/>
              </a:ext>
            </a:extLst>
          </p:cNvPr>
          <p:cNvSpPr txBox="1"/>
          <p:nvPr/>
        </p:nvSpPr>
        <p:spPr>
          <a:xfrm>
            <a:off x="8823960" y="2304288"/>
            <a:ext cx="1183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4/20/2025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16146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DAF446A2-4B07-1266-1DE8-BD5AF6C1E126}"/>
              </a:ext>
            </a:extLst>
          </p:cNvPr>
          <p:cNvSpPr txBox="1">
            <a:spLocks/>
          </p:cNvSpPr>
          <p:nvPr/>
        </p:nvSpPr>
        <p:spPr>
          <a:xfrm>
            <a:off x="761839" y="871146"/>
            <a:ext cx="4544762" cy="140118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latin typeface="+mn-lt"/>
              </a:rPr>
              <a:t>CHEST X-RAY REPORT</a:t>
            </a:r>
          </a:p>
        </p:txBody>
      </p:sp>
      <p:sp>
        <p:nvSpPr>
          <p:cNvPr id="11" name="Rectangle 9">
            <a:extLst>
              <a:ext uri="{FF2B5EF4-FFF2-40B4-BE49-F238E27FC236}">
                <a16:creationId xmlns:a16="http://schemas.microsoft.com/office/drawing/2014/main" id="{5673CC79-1B73-5AA5-74EE-DCBA87C263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1839" y="1760198"/>
            <a:ext cx="5334161" cy="414799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Ctr="0" compatLnSpc="1">
            <a:prstTxWarp prst="textNoShape">
              <a:avLst/>
            </a:prstTxWarp>
            <a:no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-228600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altLang="en-US" dirty="0">
              <a:latin typeface="+mn-lt"/>
            </a:endParaRPr>
          </a:p>
          <a:p>
            <a:pPr marR="0" lvl="0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r>
              <a:rPr lang="en-US" altLang="en-US" b="1" dirty="0">
                <a:latin typeface="+mn-lt"/>
              </a:rPr>
              <a:t>X-ray Number : </a:t>
            </a:r>
            <a:r>
              <a:rPr lang="en-US" altLang="en-US" dirty="0">
                <a:latin typeface="+mn-lt"/>
              </a:rPr>
              <a:t>52587412</a:t>
            </a:r>
          </a:p>
          <a:p>
            <a:pPr marL="0" marR="0" lvl="0" indent="-228600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altLang="en-US" dirty="0">
              <a:latin typeface="+mn-lt"/>
            </a:endParaRPr>
          </a:p>
          <a:p>
            <a:pPr marR="0" lvl="0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r>
              <a:rPr lang="en-US" altLang="en-US" b="1" dirty="0">
                <a:latin typeface="+mn-lt"/>
              </a:rPr>
              <a:t>READINGS :</a:t>
            </a:r>
          </a:p>
          <a:p>
            <a:pPr marL="0" marR="0" lvl="0" indent="-228600" eaLnBrk="1" fontAlgn="base" hangingPunct="1"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altLang="en-US" b="1" dirty="0">
                <a:latin typeface="+mn-lt"/>
              </a:rPr>
              <a:t>Lungs : </a:t>
            </a:r>
            <a:r>
              <a:rPr lang="en-US" altLang="en-US" dirty="0">
                <a:latin typeface="+mn-lt"/>
              </a:rPr>
              <a:t>Clear and well-inflated; no signs of pneumonia, pneumothorax, or effusion.</a:t>
            </a:r>
          </a:p>
          <a:p>
            <a:pPr marL="0" marR="0" lvl="0" indent="-228600" eaLnBrk="1" fontAlgn="base" hangingPunct="1"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altLang="en-US" b="1" dirty="0">
                <a:latin typeface="+mn-lt"/>
              </a:rPr>
              <a:t>Heart : </a:t>
            </a:r>
            <a:r>
              <a:rPr lang="en-US" altLang="en-US" dirty="0">
                <a:latin typeface="+mn-lt"/>
              </a:rPr>
              <a:t>Normal size and shape; cardiac silhouette within normal limits; no cardiomegaly or pericardial effusion. </a:t>
            </a:r>
          </a:p>
          <a:p>
            <a:pPr marL="0" marR="0" lvl="0" indent="-228600" eaLnBrk="1" fontAlgn="base" hangingPunct="1"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altLang="en-US" b="1" dirty="0">
                <a:latin typeface="+mn-lt"/>
              </a:rPr>
              <a:t>Diaphragms : </a:t>
            </a:r>
            <a:r>
              <a:rPr lang="en-US" altLang="en-US" dirty="0">
                <a:latin typeface="+mn-lt"/>
              </a:rPr>
              <a:t>Well-defined and even; no elevation or depression.</a:t>
            </a:r>
          </a:p>
          <a:p>
            <a:pPr marL="0" marR="0" lvl="0" indent="-228600" eaLnBrk="1" fontAlgn="base" hangingPunct="1"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altLang="en-US" b="1" dirty="0">
                <a:latin typeface="+mn-lt"/>
              </a:rPr>
              <a:t>Bones : </a:t>
            </a:r>
            <a:r>
              <a:rPr lang="en-US" altLang="en-US" dirty="0">
                <a:latin typeface="+mn-lt"/>
              </a:rPr>
              <a:t>Normal appearance; no fractures or dislocations.</a:t>
            </a:r>
          </a:p>
        </p:txBody>
      </p:sp>
      <p:pic>
        <p:nvPicPr>
          <p:cNvPr id="12" name="Picture 1" descr="A chest x-ray of a person&#10;&#10;Description automatically generated">
            <a:extLst>
              <a:ext uri="{FF2B5EF4-FFF2-40B4-BE49-F238E27FC236}">
                <a16:creationId xmlns:a16="http://schemas.microsoft.com/office/drawing/2014/main" id="{E3689B34-F6A6-D4EE-3C2A-7FB96FFCDC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69394" y="771754"/>
            <a:ext cx="4005494" cy="4579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Box 6">
            <a:extLst>
              <a:ext uri="{FF2B5EF4-FFF2-40B4-BE49-F238E27FC236}">
                <a16:creationId xmlns:a16="http://schemas.microsoft.com/office/drawing/2014/main" id="{D0E5E2ED-8D7A-4B6D-4121-1EDA37E9CBED}"/>
              </a:ext>
            </a:extLst>
          </p:cNvPr>
          <p:cNvSpPr txBox="1"/>
          <p:nvPr/>
        </p:nvSpPr>
        <p:spPr>
          <a:xfrm>
            <a:off x="7695739" y="5452777"/>
            <a:ext cx="3198403" cy="230832"/>
          </a:xfrm>
          <a:prstGeom prst="rect">
            <a:avLst/>
          </a:prstGeom>
          <a:solidFill>
            <a:prstClr val="white"/>
          </a:solidFill>
          <a:ln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500" i="1" dirty="0">
                <a:effectLst/>
                <a:ea typeface="Times New Roman" panose="02020603050405020304" pitchFamily="18" charset="0"/>
              </a:rPr>
              <a:t>Figure 1: Chest X-ray- TIFF Version</a:t>
            </a:r>
          </a:p>
        </p:txBody>
      </p:sp>
    </p:spTree>
    <p:extLst>
      <p:ext uri="{BB962C8B-B14F-4D97-AF65-F5344CB8AC3E}">
        <p14:creationId xmlns:p14="http://schemas.microsoft.com/office/powerpoint/2010/main" val="40272110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3275F726-C0B5-47DE-BC71-6DFED385E2E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1699678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110593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>
          <a:xfrm>
            <a:off x="1069848" y="0"/>
            <a:ext cx="10058400" cy="1609344"/>
          </a:xfrm>
          <a:ln>
            <a:headEnd type="none"/>
            <a:tailEnd type="none"/>
          </a:ln>
        </p:spPr>
        <p:txBody>
          <a:bodyPr wrap="square"/>
          <a:lstStyle/>
          <a:p>
            <a:pPr algn="ctr" defTabSz="914400"/>
            <a:r>
              <a:rPr sz="2800" b="1" cap="all" dirty="0">
                <a:latin typeface="Arial"/>
              </a:rPr>
              <a:t>Target </a:t>
            </a:r>
            <a:r>
              <a:rPr sz="1800" dirty="0">
                <a:latin typeface="Arial"/>
              </a:rPr>
              <a:t>Vs </a:t>
            </a:r>
            <a:r>
              <a:rPr sz="2800" b="1" dirty="0">
                <a:latin typeface="Arial"/>
              </a:rPr>
              <a:t>PERFORMANCE</a:t>
            </a:r>
          </a:p>
        </p:txBody>
      </p:sp>
      <p:graphicFrame>
        <p:nvGraphicFramePr>
          <p:cNvPr id="3" name="Table 3"/>
          <p:cNvGraphicFramePr/>
          <p:nvPr/>
        </p:nvGraphicFramePr>
        <p:xfrm>
          <a:off x="786384" y="1216152"/>
          <a:ext cx="10858500" cy="5263388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206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06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065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065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065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065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065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065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2065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1034288">
                <a:tc>
                  <a:txBody>
                    <a:bodyPr/>
                    <a:lstStyle/>
                    <a:p>
                      <a:pPr algn="ctr" defTabSz="914400"/>
                      <a:r>
                        <a:rPr sz="1400" b="1" dirty="0">
                          <a:latin typeface="Arial"/>
                        </a:rPr>
                        <a:t>Month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400" b="1" dirty="0">
                          <a:latin typeface="Arial"/>
                        </a:rPr>
                        <a:t>Product A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400" b="1" dirty="0">
                          <a:latin typeface="Arial"/>
                        </a:rPr>
                        <a:t>Product B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400" b="1" dirty="0">
                          <a:latin typeface="Arial"/>
                        </a:rPr>
                        <a:t>Product C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400" b="1" dirty="0">
                          <a:latin typeface="Arial"/>
                        </a:rPr>
                        <a:t>Product D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400" b="1" dirty="0">
                          <a:latin typeface="Arial"/>
                        </a:rPr>
                        <a:t>Product E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400" b="1" dirty="0">
                          <a:latin typeface="Arial"/>
                        </a:rPr>
                        <a:t>Product F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400" b="1" dirty="0">
                          <a:latin typeface="Arial"/>
                        </a:rPr>
                        <a:t>Average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 defTabSz="914400"/>
                      <a:r>
                        <a:rPr sz="1400" b="1" dirty="0">
                          <a:latin typeface="Arial"/>
                        </a:rPr>
                        <a:t>Target</a:t>
                      </a: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9900"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Jan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20000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4200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8000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12000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4700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15000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10650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35000</a:t>
                      </a: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9900"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Feb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8300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19000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21000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15230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7230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1800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12093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18000</a:t>
                      </a: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9900"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Mar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4600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9000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7500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8000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30000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22000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13517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13200</a:t>
                      </a: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9900"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Apr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3530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13430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3550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10670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27860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5414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10742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50000</a:t>
                      </a: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9900"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May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10293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23760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10378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24857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12104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21350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17124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25460</a:t>
                      </a: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69900"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Jun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9070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8218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23480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20492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9103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12300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13777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21600</a:t>
                      </a: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69900"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Jul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23500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19230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87390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25030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28000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11890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32507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37800</a:t>
                      </a: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69900"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Aug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39000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30301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78356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21121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30443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23230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37075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40900</a:t>
                      </a: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69900"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Sep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14340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19403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89024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1230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12561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29000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27593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l" defTabSz="914400"/>
                      <a:r>
                        <a:rPr sz="1400" dirty="0">
                          <a:latin typeface="Arial"/>
                        </a:rPr>
                        <a:t>29800</a:t>
                      </a: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405</Words>
  <Application>Microsoft Office PowerPoint</Application>
  <PresentationFormat>Widescreen</PresentationFormat>
  <Paragraphs>134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Office Theme</vt:lpstr>
      <vt:lpstr>Company History</vt:lpstr>
      <vt:lpstr>PowerPoint Presentation</vt:lpstr>
      <vt:lpstr>PowerPoint Presentation</vt:lpstr>
      <vt:lpstr>PowerPoint Presentation</vt:lpstr>
      <vt:lpstr>Target Vs PERFORMANCE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Vijayasurya Anandhan</dc:creator>
  <cp:lastModifiedBy>Suresh Ganesan</cp:lastModifiedBy>
  <cp:revision>16</cp:revision>
  <dcterms:created xsi:type="dcterms:W3CDTF">2019-02-27T08:36:52Z</dcterms:created>
  <dcterms:modified xsi:type="dcterms:W3CDTF">2025-03-04T14:08:00Z</dcterms:modified>
</cp:coreProperties>
</file>